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170.xml" ContentType="application/vnd.openxmlformats-officedocument.presentationml.slide+xml"/>
  <Override PartName="/ppt/slides/slide190.xml" ContentType="application/vnd.openxmlformats-officedocument.presentationml.slide+xml"/>
  <Override PartName="/ppt/slides/slide210.xml" ContentType="application/vnd.openxmlformats-officedocument.presentationml.slide+xml"/>
  <Override PartName="/ppt/slideLayouts/slideLayout12.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5" r:id="rId2"/>
    <p:sldId id="283" r:id="rId3"/>
    <p:sldId id="286" r:id="rId4"/>
    <p:sldId id="287" r:id="rId5"/>
    <p:sldId id="288" r:id="rId6"/>
    <p:sldId id="258" r:id="rId7"/>
    <p:sldId id="290" r:id="rId8"/>
    <p:sldId id="284" r:id="rId9"/>
    <p:sldId id="292" r:id="rId10"/>
    <p:sldId id="257" r:id="rId11"/>
    <p:sldId id="293" r:id="rId12"/>
    <p:sldId id="267" r:id="rId13"/>
    <p:sldId id="274" r:id="rId14"/>
    <p:sldId id="268" r:id="rId15"/>
    <p:sldId id="295" r:id="rId16"/>
    <p:sldId id="269" r:id="rId17"/>
    <p:sldId id="296" r:id="rId18"/>
    <p:sldId id="270" r:id="rId19"/>
    <p:sldId id="277" r:id="rId20"/>
    <p:sldId id="271" r:id="rId21"/>
    <p:sldId id="278" r:id="rId22"/>
    <p:sldId id="272" r:id="rId23"/>
    <p:sldId id="279" r:id="rId24"/>
    <p:sldId id="273" r:id="rId25"/>
    <p:sldId id="280" r:id="rId26"/>
    <p:sldId id="282" r:id="rId27"/>
    <p:sldId id="291"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F498"/>
    <a:srgbClr val="E60E21"/>
    <a:srgbClr val="33CCFF"/>
    <a:srgbClr val="6AE06F"/>
    <a:srgbClr val="BDF498"/>
    <a:srgbClr val="FFFFFF"/>
    <a:srgbClr val="BBF498"/>
    <a:srgbClr val="65DF6E"/>
    <a:srgbClr val="D8F7DA"/>
    <a:srgbClr val="C9F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3DD3F-D6C5-4087-A07F-AF1B89FC1D46}" v="2" dt="2023-05-12T07:54:40.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61835" autoAdjust="0"/>
  </p:normalViewPr>
  <p:slideViewPr>
    <p:cSldViewPr snapToGrid="0">
      <p:cViewPr varScale="1">
        <p:scale>
          <a:sx n="94" d="100"/>
          <a:sy n="94" d="100"/>
        </p:scale>
        <p:origin x="75"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ne Limberg" userId="a2a66234b645e649" providerId="LiveId" clId="{1C23DD3F-D6C5-4087-A07F-AF1B89FC1D46}"/>
    <pc:docChg chg="addSld delSld modSld">
      <pc:chgData name="Tine Limberg" userId="a2a66234b645e649" providerId="LiveId" clId="{1C23DD3F-D6C5-4087-A07F-AF1B89FC1D46}" dt="2023-05-12T07:54:40.067" v="14"/>
      <pc:docMkLst>
        <pc:docMk/>
      </pc:docMkLst>
      <pc:sldChg chg="del">
        <pc:chgData name="Tine Limberg" userId="a2a66234b645e649" providerId="LiveId" clId="{1C23DD3F-D6C5-4087-A07F-AF1B89FC1D46}" dt="2023-05-12T07:53:45.792" v="0" actId="47"/>
        <pc:sldMkLst>
          <pc:docMk/>
          <pc:sldMk cId="1040804348" sldId="256"/>
        </pc:sldMkLst>
      </pc:sldChg>
      <pc:sldChg chg="del">
        <pc:chgData name="Tine Limberg" userId="a2a66234b645e649" providerId="LiveId" clId="{1C23DD3F-D6C5-4087-A07F-AF1B89FC1D46}" dt="2023-05-12T07:53:49.852" v="6" actId="47"/>
        <pc:sldMkLst>
          <pc:docMk/>
          <pc:sldMk cId="771034695" sldId="259"/>
        </pc:sldMkLst>
      </pc:sldChg>
      <pc:sldChg chg="delSp add del setBg delDesignElem">
        <pc:chgData name="Tine Limberg" userId="a2a66234b645e649" providerId="LiveId" clId="{1C23DD3F-D6C5-4087-A07F-AF1B89FC1D46}" dt="2023-05-12T07:54:13.749" v="12"/>
        <pc:sldMkLst>
          <pc:docMk/>
          <pc:sldMk cId="141032563" sldId="283"/>
        </pc:sldMkLst>
        <pc:spChg chg="del">
          <ac:chgData name="Tine Limberg" userId="a2a66234b645e649" providerId="LiveId" clId="{1C23DD3F-D6C5-4087-A07F-AF1B89FC1D46}" dt="2023-05-12T07:54:13.749" v="12"/>
          <ac:spMkLst>
            <pc:docMk/>
            <pc:sldMk cId="141032563" sldId="283"/>
            <ac:spMk id="19" creationId="{9B7AD9F6-8CE7-4299-8FC6-328F4DCD3FF9}"/>
          </ac:spMkLst>
        </pc:spChg>
        <pc:spChg chg="del">
          <ac:chgData name="Tine Limberg" userId="a2a66234b645e649" providerId="LiveId" clId="{1C23DD3F-D6C5-4087-A07F-AF1B89FC1D46}" dt="2023-05-12T07:54:13.749" v="12"/>
          <ac:spMkLst>
            <pc:docMk/>
            <pc:sldMk cId="141032563" sldId="283"/>
            <ac:spMk id="21" creationId="{F49775AF-8896-43EE-92C6-83497D6DC56F}"/>
          </ac:spMkLst>
        </pc:spChg>
      </pc:sldChg>
      <pc:sldChg chg="delSp add del setBg delDesignElem">
        <pc:chgData name="Tine Limberg" userId="a2a66234b645e649" providerId="LiveId" clId="{1C23DD3F-D6C5-4087-A07F-AF1B89FC1D46}" dt="2023-05-12T07:54:13.749" v="12"/>
        <pc:sldMkLst>
          <pc:docMk/>
          <pc:sldMk cId="2940085530" sldId="285"/>
        </pc:sldMkLst>
        <pc:spChg chg="del">
          <ac:chgData name="Tine Limberg" userId="a2a66234b645e649" providerId="LiveId" clId="{1C23DD3F-D6C5-4087-A07F-AF1B89FC1D46}" dt="2023-05-12T07:54:13.749" v="12"/>
          <ac:spMkLst>
            <pc:docMk/>
            <pc:sldMk cId="2940085530" sldId="285"/>
            <ac:spMk id="9" creationId="{9B7AD9F6-8CE7-4299-8FC6-328F4DCD3FF9}"/>
          </ac:spMkLst>
        </pc:spChg>
        <pc:spChg chg="del">
          <ac:chgData name="Tine Limberg" userId="a2a66234b645e649" providerId="LiveId" clId="{1C23DD3F-D6C5-4087-A07F-AF1B89FC1D46}" dt="2023-05-12T07:54:13.749" v="12"/>
          <ac:spMkLst>
            <pc:docMk/>
            <pc:sldMk cId="2940085530" sldId="285"/>
            <ac:spMk id="11" creationId="{82580482-BA80-420A-8A05-C58E97F26B21}"/>
          </ac:spMkLst>
        </pc:spChg>
      </pc:sldChg>
      <pc:sldChg chg="delSp add del setBg delDesignElem">
        <pc:chgData name="Tine Limberg" userId="a2a66234b645e649" providerId="LiveId" clId="{1C23DD3F-D6C5-4087-A07F-AF1B89FC1D46}" dt="2023-05-12T07:54:13.749" v="12"/>
        <pc:sldMkLst>
          <pc:docMk/>
          <pc:sldMk cId="3614067051" sldId="286"/>
        </pc:sldMkLst>
        <pc:spChg chg="del">
          <ac:chgData name="Tine Limberg" userId="a2a66234b645e649" providerId="LiveId" clId="{1C23DD3F-D6C5-4087-A07F-AF1B89FC1D46}" dt="2023-05-12T07:54:13.749" v="12"/>
          <ac:spMkLst>
            <pc:docMk/>
            <pc:sldMk cId="3614067051" sldId="286"/>
            <ac:spMk id="17" creationId="{2B97F24A-32CE-4C1C-A50D-3016B394DCFB}"/>
          </ac:spMkLst>
        </pc:spChg>
        <pc:spChg chg="del">
          <ac:chgData name="Tine Limberg" userId="a2a66234b645e649" providerId="LiveId" clId="{1C23DD3F-D6C5-4087-A07F-AF1B89FC1D46}" dt="2023-05-12T07:54:13.749" v="12"/>
          <ac:spMkLst>
            <pc:docMk/>
            <pc:sldMk cId="3614067051" sldId="286"/>
            <ac:spMk id="19" creationId="{6357EC4F-235E-4222-A36F-C7878ACE37F2}"/>
          </ac:spMkLst>
        </pc:spChg>
      </pc:sldChg>
      <pc:sldChg chg="delSp add del setBg delDesignElem">
        <pc:chgData name="Tine Limberg" userId="a2a66234b645e649" providerId="LiveId" clId="{1C23DD3F-D6C5-4087-A07F-AF1B89FC1D46}" dt="2023-05-12T07:54:13.749" v="12"/>
        <pc:sldMkLst>
          <pc:docMk/>
          <pc:sldMk cId="2032912412" sldId="287"/>
        </pc:sldMkLst>
        <pc:spChg chg="del">
          <ac:chgData name="Tine Limberg" userId="a2a66234b645e649" providerId="LiveId" clId="{1C23DD3F-D6C5-4087-A07F-AF1B89FC1D46}" dt="2023-05-12T07:54:13.749" v="12"/>
          <ac:spMkLst>
            <pc:docMk/>
            <pc:sldMk cId="2032912412" sldId="287"/>
            <ac:spMk id="42" creationId="{90D01200-0224-43C5-AB38-FB4D16B73FB7}"/>
          </ac:spMkLst>
        </pc:spChg>
        <pc:spChg chg="del">
          <ac:chgData name="Tine Limberg" userId="a2a66234b645e649" providerId="LiveId" clId="{1C23DD3F-D6C5-4087-A07F-AF1B89FC1D46}" dt="2023-05-12T07:54:13.749" v="12"/>
          <ac:spMkLst>
            <pc:docMk/>
            <pc:sldMk cId="2032912412" sldId="287"/>
            <ac:spMk id="44" creationId="{728A44A4-A002-4A88-9FC9-1D0566C97A47}"/>
          </ac:spMkLst>
        </pc:spChg>
        <pc:spChg chg="del">
          <ac:chgData name="Tine Limberg" userId="a2a66234b645e649" providerId="LiveId" clId="{1C23DD3F-D6C5-4087-A07F-AF1B89FC1D46}" dt="2023-05-12T07:54:13.749" v="12"/>
          <ac:spMkLst>
            <pc:docMk/>
            <pc:sldMk cId="2032912412" sldId="287"/>
            <ac:spMk id="46" creationId="{3E7D5C7B-DD16-401B-85CE-4AAA2A4F5136}"/>
          </ac:spMkLst>
        </pc:spChg>
      </pc:sldChg>
      <pc:sldChg chg="delSp add del setBg delDesignElem">
        <pc:chgData name="Tine Limberg" userId="a2a66234b645e649" providerId="LiveId" clId="{1C23DD3F-D6C5-4087-A07F-AF1B89FC1D46}" dt="2023-05-12T07:54:13.749" v="12"/>
        <pc:sldMkLst>
          <pc:docMk/>
          <pc:sldMk cId="4007195540" sldId="288"/>
        </pc:sldMkLst>
        <pc:spChg chg="del">
          <ac:chgData name="Tine Limberg" userId="a2a66234b645e649" providerId="LiveId" clId="{1C23DD3F-D6C5-4087-A07F-AF1B89FC1D46}" dt="2023-05-12T07:54:13.749" v="12"/>
          <ac:spMkLst>
            <pc:docMk/>
            <pc:sldMk cId="4007195540" sldId="288"/>
            <ac:spMk id="9" creationId="{2C61293E-6EBE-43EF-A52C-9BEBFD7679D4}"/>
          </ac:spMkLst>
        </pc:spChg>
        <pc:spChg chg="del">
          <ac:chgData name="Tine Limberg" userId="a2a66234b645e649" providerId="LiveId" clId="{1C23DD3F-D6C5-4087-A07F-AF1B89FC1D46}" dt="2023-05-12T07:54:13.749" v="12"/>
          <ac:spMkLst>
            <pc:docMk/>
            <pc:sldMk cId="4007195540" sldId="288"/>
            <ac:spMk id="11" creationId="{21540236-BFD5-4A9D-8840-4703E7F76825}"/>
          </ac:spMkLst>
        </pc:spChg>
      </pc:sldChg>
      <pc:sldChg chg="delSp add setBg delDesignElem">
        <pc:chgData name="Tine Limberg" userId="a2a66234b645e649" providerId="LiveId" clId="{1C23DD3F-D6C5-4087-A07F-AF1B89FC1D46}" dt="2023-05-12T07:54:40.067" v="14"/>
        <pc:sldMkLst>
          <pc:docMk/>
          <pc:sldMk cId="182414919" sldId="291"/>
        </pc:sldMkLst>
        <pc:spChg chg="del">
          <ac:chgData name="Tine Limberg" userId="a2a66234b645e649" providerId="LiveId" clId="{1C23DD3F-D6C5-4087-A07F-AF1B89FC1D46}" dt="2023-05-12T07:54:40.067" v="14"/>
          <ac:spMkLst>
            <pc:docMk/>
            <pc:sldMk cId="182414919" sldId="291"/>
            <ac:spMk id="8" creationId="{907EF6B7-1338-4443-8C46-6A318D952DFD}"/>
          </ac:spMkLst>
        </pc:spChg>
        <pc:spChg chg="del">
          <ac:chgData name="Tine Limberg" userId="a2a66234b645e649" providerId="LiveId" clId="{1C23DD3F-D6C5-4087-A07F-AF1B89FC1D46}" dt="2023-05-12T07:54:40.067" v="14"/>
          <ac:spMkLst>
            <pc:docMk/>
            <pc:sldMk cId="182414919" sldId="291"/>
            <ac:spMk id="10" creationId="{DAAE4CDD-124C-4DCF-9584-B6033B545DD5}"/>
          </ac:spMkLst>
        </pc:spChg>
        <pc:spChg chg="del">
          <ac:chgData name="Tine Limberg" userId="a2a66234b645e649" providerId="LiveId" clId="{1C23DD3F-D6C5-4087-A07F-AF1B89FC1D46}" dt="2023-05-12T07:54:40.067" v="14"/>
          <ac:spMkLst>
            <pc:docMk/>
            <pc:sldMk cId="182414919" sldId="291"/>
            <ac:spMk id="12" creationId="{081E4A58-353D-44AE-B2FC-2A74E2E400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AD29B-D9F2-4800-BC0C-4315D8B8F26B}" type="datetimeFigureOut">
              <a:rPr lang="de-DE" smtClean="0"/>
              <a:t>12.05.2023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D2E7D-D820-403B-868E-DADD376C615F}" type="slidenum">
              <a:rPr lang="de-DE" smtClean="0"/>
              <a:t>‹Nr.›</a:t>
            </a:fld>
            <a:endParaRPr lang="de-DE"/>
          </a:p>
        </p:txBody>
      </p:sp>
    </p:spTree>
    <p:extLst>
      <p:ext uri="{BB962C8B-B14F-4D97-AF65-F5344CB8AC3E}">
        <p14:creationId xmlns:p14="http://schemas.microsoft.com/office/powerpoint/2010/main" val="3533141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Regulate</a:t>
            </a:r>
            <a:r>
              <a:rPr lang="de-DE" dirty="0"/>
              <a:t> </a:t>
            </a:r>
            <a:r>
              <a:rPr lang="de-DE" dirty="0" err="1"/>
              <a:t>transcription</a:t>
            </a:r>
            <a:r>
              <a:rPr lang="de-DE" dirty="0"/>
              <a:t>, </a:t>
            </a:r>
            <a:r>
              <a:rPr lang="de-DE" dirty="0" err="1"/>
              <a:t>splicing</a:t>
            </a:r>
            <a:r>
              <a:rPr lang="de-DE" dirty="0"/>
              <a:t>, </a:t>
            </a:r>
            <a:r>
              <a:rPr lang="de-DE" dirty="0" err="1"/>
              <a:t>modification</a:t>
            </a:r>
            <a:r>
              <a:rPr lang="de-DE" dirty="0"/>
              <a:t>, </a:t>
            </a:r>
            <a:r>
              <a:rPr lang="de-DE" dirty="0" err="1"/>
              <a:t>intracellular</a:t>
            </a:r>
            <a:r>
              <a:rPr lang="de-DE" dirty="0"/>
              <a:t> </a:t>
            </a:r>
            <a:r>
              <a:rPr lang="de-DE" dirty="0" err="1"/>
              <a:t>trafficking</a:t>
            </a:r>
            <a:r>
              <a:rPr lang="de-DE" dirty="0"/>
              <a:t>, </a:t>
            </a:r>
            <a:r>
              <a:rPr lang="de-DE" dirty="0" err="1"/>
              <a:t>translation</a:t>
            </a:r>
            <a:r>
              <a:rPr lang="de-DE" dirty="0"/>
              <a:t>, </a:t>
            </a:r>
            <a:r>
              <a:rPr lang="de-DE" dirty="0" err="1"/>
              <a:t>decay</a:t>
            </a:r>
            <a:r>
              <a:rPr lang="de-DE" dirty="0"/>
              <a:t> </a:t>
            </a:r>
          </a:p>
          <a:p>
            <a:r>
              <a:rPr lang="de-DE" dirty="0"/>
              <a:t>RNA </a:t>
            </a:r>
            <a:r>
              <a:rPr lang="de-DE" dirty="0" err="1"/>
              <a:t>regulates</a:t>
            </a:r>
            <a:r>
              <a:rPr lang="de-DE" dirty="0"/>
              <a:t> also </a:t>
            </a:r>
            <a:r>
              <a:rPr lang="de-DE" dirty="0" err="1"/>
              <a:t>activity</a:t>
            </a:r>
            <a:r>
              <a:rPr lang="de-DE" dirty="0"/>
              <a:t> </a:t>
            </a:r>
            <a:r>
              <a:rPr lang="de-DE" dirty="0" err="1"/>
              <a:t>of</a:t>
            </a:r>
            <a:r>
              <a:rPr lang="de-DE" dirty="0"/>
              <a:t> RBPs </a:t>
            </a:r>
          </a:p>
        </p:txBody>
      </p:sp>
      <p:sp>
        <p:nvSpPr>
          <p:cNvPr id="4" name="Foliennummernplatzhalter 3"/>
          <p:cNvSpPr>
            <a:spLocks noGrp="1"/>
          </p:cNvSpPr>
          <p:nvPr>
            <p:ph type="sldNum" sz="quarter" idx="5"/>
          </p:nvPr>
        </p:nvSpPr>
        <p:spPr/>
        <p:txBody>
          <a:bodyPr/>
          <a:lstStyle/>
          <a:p>
            <a:fld id="{AF4D2E7D-D820-403B-868E-DADD376C615F}" type="slidenum">
              <a:rPr lang="de-DE" smtClean="0"/>
              <a:t>3</a:t>
            </a:fld>
            <a:endParaRPr lang="de-DE"/>
          </a:p>
        </p:txBody>
      </p:sp>
    </p:spTree>
    <p:extLst>
      <p:ext uri="{BB962C8B-B14F-4D97-AF65-F5344CB8AC3E}">
        <p14:creationId xmlns:p14="http://schemas.microsoft.com/office/powerpoint/2010/main" val="310955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Milestone</a:t>
            </a:r>
          </a:p>
        </p:txBody>
      </p:sp>
      <p:sp>
        <p:nvSpPr>
          <p:cNvPr id="4" name="Foliennummernplatzhalter 3"/>
          <p:cNvSpPr>
            <a:spLocks noGrp="1"/>
          </p:cNvSpPr>
          <p:nvPr>
            <p:ph type="sldNum" sz="quarter" idx="5"/>
          </p:nvPr>
        </p:nvSpPr>
        <p:spPr/>
        <p:txBody>
          <a:bodyPr/>
          <a:lstStyle/>
          <a:p>
            <a:fld id="{AF4D2E7D-D820-403B-868E-DADD376C615F}" type="slidenum">
              <a:rPr lang="de-DE" smtClean="0"/>
              <a:t>14</a:t>
            </a:fld>
            <a:endParaRPr lang="de-DE"/>
          </a:p>
        </p:txBody>
      </p:sp>
    </p:spTree>
    <p:extLst>
      <p:ext uri="{BB962C8B-B14F-4D97-AF65-F5344CB8AC3E}">
        <p14:creationId xmlns:p14="http://schemas.microsoft.com/office/powerpoint/2010/main" val="437207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cs typeface="Calibri"/>
            </a:endParaRPr>
          </a:p>
          <a:p>
            <a:r>
              <a:rPr lang="de-DE" dirty="0" err="1">
                <a:cs typeface="Calibri"/>
              </a:rPr>
              <a:t>identifying</a:t>
            </a:r>
            <a:r>
              <a:rPr lang="de-DE" dirty="0">
                <a:cs typeface="Calibri"/>
              </a:rPr>
              <a:t> </a:t>
            </a:r>
            <a:r>
              <a:rPr lang="de-DE" dirty="0" err="1">
                <a:cs typeface="Calibri"/>
              </a:rPr>
              <a:t>local</a:t>
            </a:r>
            <a:r>
              <a:rPr lang="de-DE" dirty="0">
                <a:cs typeface="Calibri"/>
              </a:rPr>
              <a:t> </a:t>
            </a:r>
            <a:r>
              <a:rPr lang="de-DE" dirty="0" err="1">
                <a:cs typeface="Calibri"/>
              </a:rPr>
              <a:t>maxima</a:t>
            </a:r>
            <a:r>
              <a:rPr lang="de-DE" dirty="0">
                <a:cs typeface="Calibri"/>
              </a:rPr>
              <a:t> </a:t>
            </a:r>
            <a:endParaRPr lang="de-DE" dirty="0"/>
          </a:p>
          <a:p>
            <a:r>
              <a:rPr lang="de-DE" dirty="0">
                <a:cs typeface="Calibri"/>
              </a:rPr>
              <a:t>Add </a:t>
            </a:r>
            <a:r>
              <a:rPr lang="de-DE" dirty="0" err="1">
                <a:cs typeface="Calibri"/>
              </a:rPr>
              <a:t>shoulder</a:t>
            </a:r>
            <a:r>
              <a:rPr lang="de-DE" dirty="0">
                <a:cs typeface="Calibri"/>
              </a:rPr>
              <a:t> </a:t>
            </a:r>
            <a:r>
              <a:rPr lang="de-DE" dirty="0" err="1">
                <a:cs typeface="Calibri"/>
              </a:rPr>
              <a:t>regions</a:t>
            </a:r>
            <a:r>
              <a:rPr lang="de-DE" dirty="0">
                <a:cs typeface="Calibri"/>
              </a:rPr>
              <a:t> </a:t>
            </a:r>
            <a:endParaRPr lang="de-DE" dirty="0"/>
          </a:p>
          <a:p>
            <a:r>
              <a:rPr lang="de-DE" dirty="0">
                <a:cs typeface="Calibri"/>
              </a:rPr>
              <a:t>Fitting </a:t>
            </a:r>
            <a:r>
              <a:rPr lang="de-DE" dirty="0" err="1">
                <a:cs typeface="Calibri"/>
              </a:rPr>
              <a:t>gaussian</a:t>
            </a:r>
            <a:r>
              <a:rPr lang="de-DE" dirty="0">
                <a:cs typeface="Calibri"/>
              </a:rPr>
              <a:t> </a:t>
            </a:r>
            <a:r>
              <a:rPr lang="de-DE" dirty="0" err="1">
                <a:cs typeface="Calibri"/>
              </a:rPr>
              <a:t>curves</a:t>
            </a:r>
            <a:r>
              <a:rPr lang="de-DE" dirty="0">
                <a:cs typeface="Calibri"/>
              </a:rPr>
              <a:t> </a:t>
            </a:r>
          </a:p>
        </p:txBody>
      </p:sp>
      <p:sp>
        <p:nvSpPr>
          <p:cNvPr id="4" name="Foliennummernplatzhalter 3"/>
          <p:cNvSpPr>
            <a:spLocks noGrp="1"/>
          </p:cNvSpPr>
          <p:nvPr>
            <p:ph type="sldNum" sz="quarter" idx="5"/>
          </p:nvPr>
        </p:nvSpPr>
        <p:spPr/>
        <p:txBody>
          <a:bodyPr/>
          <a:lstStyle/>
          <a:p>
            <a:fld id="{AF4D2E7D-D820-403B-868E-DADD376C615F}" type="slidenum">
              <a:rPr lang="de-DE" smtClean="0"/>
              <a:t>15</a:t>
            </a:fld>
            <a:endParaRPr lang="de-DE"/>
          </a:p>
        </p:txBody>
      </p:sp>
    </p:spTree>
    <p:extLst>
      <p:ext uri="{BB962C8B-B14F-4D97-AF65-F5344CB8AC3E}">
        <p14:creationId xmlns:p14="http://schemas.microsoft.com/office/powerpoint/2010/main" val="2356884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Milestone</a:t>
            </a:r>
          </a:p>
        </p:txBody>
      </p:sp>
      <p:sp>
        <p:nvSpPr>
          <p:cNvPr id="4" name="Foliennummernplatzhalter 3"/>
          <p:cNvSpPr>
            <a:spLocks noGrp="1"/>
          </p:cNvSpPr>
          <p:nvPr>
            <p:ph type="sldNum" sz="quarter" idx="5"/>
          </p:nvPr>
        </p:nvSpPr>
        <p:spPr/>
        <p:txBody>
          <a:bodyPr/>
          <a:lstStyle/>
          <a:p>
            <a:fld id="{AF4D2E7D-D820-403B-868E-DADD376C615F}" type="slidenum">
              <a:rPr lang="de-DE" smtClean="0"/>
              <a:t>16</a:t>
            </a:fld>
            <a:endParaRPr lang="de-DE"/>
          </a:p>
        </p:txBody>
      </p:sp>
    </p:spTree>
    <p:extLst>
      <p:ext uri="{BB962C8B-B14F-4D97-AF65-F5344CB8AC3E}">
        <p14:creationId xmlns:p14="http://schemas.microsoft.com/office/powerpoint/2010/main" val="423500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cs typeface="Calibri"/>
              </a:rPr>
              <a:t>Plotting</a:t>
            </a:r>
            <a:r>
              <a:rPr lang="de-DE" dirty="0">
                <a:cs typeface="Calibri"/>
              </a:rPr>
              <a:t> shift </a:t>
            </a:r>
            <a:r>
              <a:rPr lang="de-DE" dirty="0" err="1">
                <a:cs typeface="Calibri"/>
              </a:rPr>
              <a:t>between</a:t>
            </a:r>
            <a:r>
              <a:rPr lang="de-DE" dirty="0">
                <a:cs typeface="Calibri"/>
              </a:rPr>
              <a:t> </a:t>
            </a:r>
            <a:r>
              <a:rPr lang="de-DE" dirty="0" err="1">
                <a:cs typeface="Calibri"/>
              </a:rPr>
              <a:t>control</a:t>
            </a:r>
            <a:r>
              <a:rPr lang="de-DE" dirty="0">
                <a:cs typeface="Calibri"/>
              </a:rPr>
              <a:t> and </a:t>
            </a:r>
            <a:r>
              <a:rPr lang="de-DE" dirty="0" err="1">
                <a:cs typeface="Calibri"/>
              </a:rPr>
              <a:t>RNase</a:t>
            </a:r>
            <a:r>
              <a:rPr lang="de-DE" dirty="0">
                <a:cs typeface="Calibri"/>
              </a:rPr>
              <a:t> sample</a:t>
            </a:r>
          </a:p>
          <a:p>
            <a:r>
              <a:rPr lang="de-DE" dirty="0" err="1">
                <a:cs typeface="Calibri"/>
              </a:rPr>
              <a:t>Selection</a:t>
            </a:r>
            <a:r>
              <a:rPr lang="de-DE" dirty="0">
                <a:cs typeface="Calibri"/>
              </a:rPr>
              <a:t> </a:t>
            </a:r>
            <a:r>
              <a:rPr lang="de-DE" dirty="0" err="1">
                <a:cs typeface="Calibri"/>
              </a:rPr>
              <a:t>of</a:t>
            </a:r>
            <a:r>
              <a:rPr lang="de-DE" dirty="0">
                <a:cs typeface="Calibri"/>
              </a:rPr>
              <a:t> </a:t>
            </a:r>
            <a:r>
              <a:rPr lang="de-DE" dirty="0" err="1">
                <a:cs typeface="Calibri"/>
              </a:rPr>
              <a:t>significant</a:t>
            </a:r>
            <a:r>
              <a:rPr lang="de-DE" dirty="0">
                <a:cs typeface="Calibri"/>
              </a:rPr>
              <a:t> </a:t>
            </a:r>
            <a:r>
              <a:rPr lang="de-DE" dirty="0" err="1">
                <a:cs typeface="Calibri"/>
              </a:rPr>
              <a:t>shifts</a:t>
            </a:r>
            <a:r>
              <a:rPr lang="de-DE" dirty="0">
                <a:cs typeface="Calibri"/>
              </a:rPr>
              <a:t> (p-</a:t>
            </a:r>
            <a:r>
              <a:rPr lang="de-DE" dirty="0" err="1">
                <a:cs typeface="Calibri"/>
              </a:rPr>
              <a:t>value</a:t>
            </a:r>
            <a:r>
              <a:rPr lang="de-DE" dirty="0">
                <a:cs typeface="Calibri"/>
              </a:rPr>
              <a:t> </a:t>
            </a:r>
            <a:r>
              <a:rPr lang="de-DE" dirty="0" err="1">
                <a:cs typeface="Calibri"/>
              </a:rPr>
              <a:t>tests</a:t>
            </a:r>
            <a:r>
              <a:rPr lang="de-DE" dirty="0">
                <a:cs typeface="Calibri"/>
              </a:rPr>
              <a:t>) </a:t>
            </a:r>
          </a:p>
          <a:p>
            <a:r>
              <a:rPr lang="de-DE" dirty="0" err="1">
                <a:cs typeface="Calibri"/>
              </a:rPr>
              <a:t>Comparing</a:t>
            </a:r>
            <a:r>
              <a:rPr lang="de-DE" dirty="0">
                <a:cs typeface="Calibri"/>
              </a:rPr>
              <a:t> to </a:t>
            </a:r>
            <a:r>
              <a:rPr lang="de-DE" dirty="0" err="1">
                <a:cs typeface="Calibri"/>
              </a:rPr>
              <a:t>protein</a:t>
            </a:r>
            <a:r>
              <a:rPr lang="de-DE" dirty="0">
                <a:cs typeface="Calibri"/>
              </a:rPr>
              <a:t> </a:t>
            </a:r>
            <a:r>
              <a:rPr lang="de-DE" dirty="0" err="1">
                <a:cs typeface="Calibri"/>
              </a:rPr>
              <a:t>databases</a:t>
            </a:r>
            <a:r>
              <a:rPr lang="de-DE" dirty="0">
                <a:cs typeface="Calibri"/>
              </a:rPr>
              <a:t> </a:t>
            </a:r>
          </a:p>
        </p:txBody>
      </p:sp>
      <p:sp>
        <p:nvSpPr>
          <p:cNvPr id="4" name="Foliennummernplatzhalter 3"/>
          <p:cNvSpPr>
            <a:spLocks noGrp="1"/>
          </p:cNvSpPr>
          <p:nvPr>
            <p:ph type="sldNum" sz="quarter" idx="5"/>
          </p:nvPr>
        </p:nvSpPr>
        <p:spPr/>
        <p:txBody>
          <a:bodyPr/>
          <a:lstStyle/>
          <a:p>
            <a:fld id="{AF4D2E7D-D820-403B-868E-DADD376C615F}" type="slidenum">
              <a:rPr lang="de-DE" smtClean="0"/>
              <a:t>17</a:t>
            </a:fld>
            <a:endParaRPr lang="de-DE"/>
          </a:p>
        </p:txBody>
      </p:sp>
    </p:spTree>
    <p:extLst>
      <p:ext uri="{BB962C8B-B14F-4D97-AF65-F5344CB8AC3E}">
        <p14:creationId xmlns:p14="http://schemas.microsoft.com/office/powerpoint/2010/main" val="3241398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Milestone</a:t>
            </a:r>
          </a:p>
        </p:txBody>
      </p:sp>
      <p:sp>
        <p:nvSpPr>
          <p:cNvPr id="4" name="Foliennummernplatzhalter 3"/>
          <p:cNvSpPr>
            <a:spLocks noGrp="1"/>
          </p:cNvSpPr>
          <p:nvPr>
            <p:ph type="sldNum" sz="quarter" idx="5"/>
          </p:nvPr>
        </p:nvSpPr>
        <p:spPr/>
        <p:txBody>
          <a:bodyPr/>
          <a:lstStyle/>
          <a:p>
            <a:fld id="{AF4D2E7D-D820-403B-868E-DADD376C615F}" type="slidenum">
              <a:rPr lang="de-DE" smtClean="0"/>
              <a:t>18</a:t>
            </a:fld>
            <a:endParaRPr lang="de-DE"/>
          </a:p>
        </p:txBody>
      </p:sp>
    </p:spTree>
    <p:extLst>
      <p:ext uri="{BB962C8B-B14F-4D97-AF65-F5344CB8AC3E}">
        <p14:creationId xmlns:p14="http://schemas.microsoft.com/office/powerpoint/2010/main" val="3555143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cs typeface="Calibri"/>
              </a:rPr>
              <a:t>Defining</a:t>
            </a:r>
            <a:r>
              <a:rPr lang="de-DE" dirty="0">
                <a:cs typeface="Calibri"/>
              </a:rPr>
              <a:t> </a:t>
            </a:r>
            <a:r>
              <a:rPr lang="de-DE" dirty="0" err="1">
                <a:cs typeface="Calibri"/>
              </a:rPr>
              <a:t>shifts</a:t>
            </a:r>
            <a:r>
              <a:rPr lang="de-DE" dirty="0">
                <a:cs typeface="Calibri"/>
              </a:rPr>
              <a:t> in </a:t>
            </a:r>
            <a:r>
              <a:rPr lang="de-DE" dirty="0" err="1">
                <a:cs typeface="Calibri"/>
              </a:rPr>
              <a:t>left</a:t>
            </a:r>
            <a:r>
              <a:rPr lang="de-DE" dirty="0">
                <a:cs typeface="Calibri"/>
              </a:rPr>
              <a:t> and </a:t>
            </a:r>
            <a:r>
              <a:rPr lang="de-DE" dirty="0" err="1">
                <a:cs typeface="Calibri"/>
              </a:rPr>
              <a:t>right</a:t>
            </a:r>
            <a:r>
              <a:rPr lang="de-DE" dirty="0">
                <a:cs typeface="Calibri"/>
              </a:rPr>
              <a:t> shift </a:t>
            </a:r>
          </a:p>
          <a:p>
            <a:r>
              <a:rPr lang="de-DE" dirty="0" err="1">
                <a:cs typeface="Calibri"/>
              </a:rPr>
              <a:t>Comparison</a:t>
            </a:r>
            <a:r>
              <a:rPr lang="de-DE" dirty="0">
                <a:cs typeface="Calibri"/>
              </a:rPr>
              <a:t> to </a:t>
            </a:r>
            <a:r>
              <a:rPr lang="de-DE" dirty="0" err="1">
                <a:cs typeface="Calibri"/>
              </a:rPr>
              <a:t>databases</a:t>
            </a:r>
            <a:r>
              <a:rPr lang="de-DE" dirty="0">
                <a:cs typeface="Calibri"/>
              </a:rPr>
              <a:t> (20 </a:t>
            </a:r>
            <a:r>
              <a:rPr lang="de-DE" dirty="0" err="1">
                <a:cs typeface="Calibri"/>
              </a:rPr>
              <a:t>example</a:t>
            </a:r>
            <a:r>
              <a:rPr lang="de-DE" dirty="0">
                <a:cs typeface="Calibri"/>
              </a:rPr>
              <a:t> </a:t>
            </a:r>
            <a:r>
              <a:rPr lang="de-DE" dirty="0" err="1">
                <a:cs typeface="Calibri"/>
              </a:rPr>
              <a:t>proteins</a:t>
            </a:r>
            <a:r>
              <a:rPr lang="de-DE" dirty="0">
                <a:cs typeface="Calibri"/>
              </a:rPr>
              <a:t>) </a:t>
            </a:r>
          </a:p>
          <a:p>
            <a:r>
              <a:rPr lang="de-DE" dirty="0">
                <a:cs typeface="Calibri"/>
              </a:rPr>
              <a:t>Plot </a:t>
            </a:r>
            <a:r>
              <a:rPr lang="de-DE" dirty="0" err="1">
                <a:cs typeface="Calibri"/>
              </a:rPr>
              <a:t>overview</a:t>
            </a:r>
            <a:r>
              <a:rPr lang="de-DE" dirty="0">
                <a:cs typeface="Calibri"/>
              </a:rPr>
              <a:t> </a:t>
            </a:r>
            <a:r>
              <a:rPr lang="de-DE" dirty="0" err="1">
                <a:cs typeface="Calibri"/>
              </a:rPr>
              <a:t>of</a:t>
            </a:r>
            <a:r>
              <a:rPr lang="de-DE" dirty="0">
                <a:cs typeface="Calibri"/>
              </a:rPr>
              <a:t> different shift </a:t>
            </a:r>
            <a:r>
              <a:rPr lang="de-DE" dirty="0" err="1">
                <a:cs typeface="Calibri"/>
              </a:rPr>
              <a:t>categories</a:t>
            </a:r>
            <a:r>
              <a:rPr lang="de-DE" dirty="0">
                <a:cs typeface="Calibri"/>
              </a:rPr>
              <a:t> </a:t>
            </a:r>
          </a:p>
          <a:p>
            <a:endParaRPr lang="de-DE" dirty="0"/>
          </a:p>
        </p:txBody>
      </p:sp>
      <p:sp>
        <p:nvSpPr>
          <p:cNvPr id="4" name="Foliennummernplatzhalter 3"/>
          <p:cNvSpPr>
            <a:spLocks noGrp="1"/>
          </p:cNvSpPr>
          <p:nvPr>
            <p:ph type="sldNum" sz="quarter" idx="5"/>
          </p:nvPr>
        </p:nvSpPr>
        <p:spPr/>
        <p:txBody>
          <a:bodyPr/>
          <a:lstStyle/>
          <a:p>
            <a:fld id="{AF4D2E7D-D820-403B-868E-DADD376C615F}" type="slidenum">
              <a:rPr lang="de-DE" smtClean="0"/>
              <a:t>19</a:t>
            </a:fld>
            <a:endParaRPr lang="de-DE"/>
          </a:p>
        </p:txBody>
      </p:sp>
    </p:spTree>
    <p:extLst>
      <p:ext uri="{BB962C8B-B14F-4D97-AF65-F5344CB8AC3E}">
        <p14:creationId xmlns:p14="http://schemas.microsoft.com/office/powerpoint/2010/main" val="954172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Milestone</a:t>
            </a:r>
          </a:p>
        </p:txBody>
      </p:sp>
      <p:sp>
        <p:nvSpPr>
          <p:cNvPr id="4" name="Foliennummernplatzhalter 3"/>
          <p:cNvSpPr>
            <a:spLocks noGrp="1"/>
          </p:cNvSpPr>
          <p:nvPr>
            <p:ph type="sldNum" sz="quarter" idx="5"/>
          </p:nvPr>
        </p:nvSpPr>
        <p:spPr/>
        <p:txBody>
          <a:bodyPr/>
          <a:lstStyle/>
          <a:p>
            <a:fld id="{AF4D2E7D-D820-403B-868E-DADD376C615F}" type="slidenum">
              <a:rPr lang="de-DE" smtClean="0"/>
              <a:t>20</a:t>
            </a:fld>
            <a:endParaRPr lang="de-DE"/>
          </a:p>
        </p:txBody>
      </p:sp>
    </p:spTree>
    <p:extLst>
      <p:ext uri="{BB962C8B-B14F-4D97-AF65-F5344CB8AC3E}">
        <p14:creationId xmlns:p14="http://schemas.microsoft.com/office/powerpoint/2010/main" val="167168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cs typeface="Calibri"/>
              </a:rPr>
              <a:t>Regression </a:t>
            </a:r>
            <a:r>
              <a:rPr lang="de-DE" dirty="0" err="1">
                <a:cs typeface="Calibri"/>
              </a:rPr>
              <a:t>model</a:t>
            </a:r>
            <a:r>
              <a:rPr lang="de-DE" dirty="0">
                <a:cs typeface="Calibri"/>
              </a:rPr>
              <a:t> </a:t>
            </a:r>
          </a:p>
          <a:p>
            <a:r>
              <a:rPr lang="de-DE" dirty="0">
                <a:cs typeface="Calibri"/>
              </a:rPr>
              <a:t>Connection </a:t>
            </a:r>
            <a:r>
              <a:rPr lang="de-DE" dirty="0" err="1">
                <a:cs typeface="Calibri"/>
              </a:rPr>
              <a:t>between</a:t>
            </a:r>
            <a:r>
              <a:rPr lang="de-DE" dirty="0">
                <a:cs typeface="Calibri"/>
              </a:rPr>
              <a:t> </a:t>
            </a:r>
            <a:r>
              <a:rPr lang="de-DE" dirty="0" err="1">
                <a:cs typeface="Calibri"/>
              </a:rPr>
              <a:t>protein</a:t>
            </a:r>
            <a:r>
              <a:rPr lang="de-DE" dirty="0">
                <a:cs typeface="Calibri"/>
              </a:rPr>
              <a:t> </a:t>
            </a:r>
            <a:r>
              <a:rPr lang="de-DE" dirty="0" err="1">
                <a:cs typeface="Calibri"/>
              </a:rPr>
              <a:t>function</a:t>
            </a:r>
            <a:r>
              <a:rPr lang="de-DE" dirty="0">
                <a:cs typeface="Calibri"/>
              </a:rPr>
              <a:t> and </a:t>
            </a:r>
            <a:r>
              <a:rPr lang="de-DE" dirty="0" err="1">
                <a:cs typeface="Calibri"/>
              </a:rPr>
              <a:t>results</a:t>
            </a:r>
            <a:r>
              <a:rPr lang="de-DE" dirty="0">
                <a:cs typeface="Calibri"/>
              </a:rPr>
              <a:t> (</a:t>
            </a:r>
            <a:r>
              <a:rPr lang="de-DE" dirty="0" err="1">
                <a:cs typeface="Calibri"/>
              </a:rPr>
              <a:t>for</a:t>
            </a:r>
            <a:r>
              <a:rPr lang="de-DE" dirty="0">
                <a:cs typeface="Calibri"/>
              </a:rPr>
              <a:t> </a:t>
            </a:r>
            <a:r>
              <a:rPr lang="de-DE" dirty="0" err="1">
                <a:cs typeface="Calibri"/>
              </a:rPr>
              <a:t>specific</a:t>
            </a:r>
            <a:r>
              <a:rPr lang="de-DE" dirty="0">
                <a:cs typeface="Calibri"/>
              </a:rPr>
              <a:t> </a:t>
            </a:r>
            <a:r>
              <a:rPr lang="de-DE" dirty="0" err="1">
                <a:cs typeface="Calibri"/>
              </a:rPr>
              <a:t>examples</a:t>
            </a:r>
            <a:r>
              <a:rPr lang="de-DE" dirty="0">
                <a:cs typeface="Calibri"/>
              </a:rPr>
              <a:t>) </a:t>
            </a:r>
          </a:p>
          <a:p>
            <a:endParaRPr lang="de-DE" dirty="0"/>
          </a:p>
          <a:p>
            <a:endParaRPr lang="de-DE" dirty="0"/>
          </a:p>
          <a:p>
            <a:r>
              <a:rPr lang="de-DE" dirty="0"/>
              <a:t>Wie wollen wir das machen</a:t>
            </a:r>
          </a:p>
        </p:txBody>
      </p:sp>
      <p:sp>
        <p:nvSpPr>
          <p:cNvPr id="4" name="Foliennummernplatzhalter 3"/>
          <p:cNvSpPr>
            <a:spLocks noGrp="1"/>
          </p:cNvSpPr>
          <p:nvPr>
            <p:ph type="sldNum" sz="quarter" idx="5"/>
          </p:nvPr>
        </p:nvSpPr>
        <p:spPr/>
        <p:txBody>
          <a:bodyPr/>
          <a:lstStyle/>
          <a:p>
            <a:fld id="{AF4D2E7D-D820-403B-868E-DADD376C615F}" type="slidenum">
              <a:rPr lang="de-DE" smtClean="0"/>
              <a:t>21</a:t>
            </a:fld>
            <a:endParaRPr lang="de-DE"/>
          </a:p>
        </p:txBody>
      </p:sp>
    </p:spTree>
    <p:extLst>
      <p:ext uri="{BB962C8B-B14F-4D97-AF65-F5344CB8AC3E}">
        <p14:creationId xmlns:p14="http://schemas.microsoft.com/office/powerpoint/2010/main" val="2454056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Milestone</a:t>
            </a:r>
          </a:p>
        </p:txBody>
      </p:sp>
      <p:sp>
        <p:nvSpPr>
          <p:cNvPr id="4" name="Foliennummernplatzhalter 3"/>
          <p:cNvSpPr>
            <a:spLocks noGrp="1"/>
          </p:cNvSpPr>
          <p:nvPr>
            <p:ph type="sldNum" sz="quarter" idx="5"/>
          </p:nvPr>
        </p:nvSpPr>
        <p:spPr/>
        <p:txBody>
          <a:bodyPr/>
          <a:lstStyle/>
          <a:p>
            <a:fld id="{AF4D2E7D-D820-403B-868E-DADD376C615F}" type="slidenum">
              <a:rPr lang="de-DE" smtClean="0"/>
              <a:t>22</a:t>
            </a:fld>
            <a:endParaRPr lang="de-DE"/>
          </a:p>
        </p:txBody>
      </p:sp>
    </p:spTree>
    <p:extLst>
      <p:ext uri="{BB962C8B-B14F-4D97-AF65-F5344CB8AC3E}">
        <p14:creationId xmlns:p14="http://schemas.microsoft.com/office/powerpoint/2010/main" val="1388641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cs typeface="Calibri"/>
              </a:rPr>
              <a:t>Project </a:t>
            </a:r>
            <a:r>
              <a:rPr lang="de-DE" dirty="0" err="1">
                <a:cs typeface="Calibri"/>
              </a:rPr>
              <a:t>report</a:t>
            </a:r>
            <a:r>
              <a:rPr lang="de-DE" dirty="0">
                <a:cs typeface="Calibri"/>
              </a:rPr>
              <a:t> (</a:t>
            </a:r>
            <a:r>
              <a:rPr lang="de-DE" dirty="0" err="1">
                <a:cs typeface="Calibri"/>
              </a:rPr>
              <a:t>pdf</a:t>
            </a:r>
            <a:r>
              <a:rPr lang="de-DE" dirty="0">
                <a:cs typeface="Calibri"/>
              </a:rPr>
              <a:t>)</a:t>
            </a:r>
          </a:p>
          <a:p>
            <a:r>
              <a:rPr lang="de-DE" dirty="0">
                <a:cs typeface="Calibri"/>
              </a:rPr>
              <a:t>Final </a:t>
            </a:r>
            <a:r>
              <a:rPr lang="de-DE" dirty="0" err="1">
                <a:cs typeface="Calibri"/>
              </a:rPr>
              <a:t>presentation</a:t>
            </a:r>
            <a:r>
              <a:rPr lang="de-DE" dirty="0">
                <a:cs typeface="Calibri"/>
              </a:rPr>
              <a:t> </a:t>
            </a:r>
          </a:p>
          <a:p>
            <a:endParaRPr lang="de-DE" dirty="0"/>
          </a:p>
        </p:txBody>
      </p:sp>
      <p:sp>
        <p:nvSpPr>
          <p:cNvPr id="4" name="Foliennummernplatzhalter 3"/>
          <p:cNvSpPr>
            <a:spLocks noGrp="1"/>
          </p:cNvSpPr>
          <p:nvPr>
            <p:ph type="sldNum" sz="quarter" idx="5"/>
          </p:nvPr>
        </p:nvSpPr>
        <p:spPr/>
        <p:txBody>
          <a:bodyPr/>
          <a:lstStyle/>
          <a:p>
            <a:fld id="{AF4D2E7D-D820-403B-868E-DADD376C615F}" type="slidenum">
              <a:rPr lang="de-DE" smtClean="0"/>
              <a:t>23</a:t>
            </a:fld>
            <a:endParaRPr lang="de-DE"/>
          </a:p>
        </p:txBody>
      </p:sp>
    </p:spTree>
    <p:extLst>
      <p:ext uri="{BB962C8B-B14F-4D97-AF65-F5344CB8AC3E}">
        <p14:creationId xmlns:p14="http://schemas.microsoft.com/office/powerpoint/2010/main" val="3936254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Proteine, die andere Proteine dazu befähigen an RNA zu binden erwähnen </a:t>
            </a:r>
          </a:p>
        </p:txBody>
      </p:sp>
      <p:sp>
        <p:nvSpPr>
          <p:cNvPr id="4" name="Foliennummernplatzhalter 3"/>
          <p:cNvSpPr>
            <a:spLocks noGrp="1"/>
          </p:cNvSpPr>
          <p:nvPr>
            <p:ph type="sldNum" sz="quarter" idx="5"/>
          </p:nvPr>
        </p:nvSpPr>
        <p:spPr/>
        <p:txBody>
          <a:bodyPr/>
          <a:lstStyle/>
          <a:p>
            <a:fld id="{AF4D2E7D-D820-403B-868E-DADD376C615F}" type="slidenum">
              <a:rPr lang="de-DE" smtClean="0"/>
              <a:t>4</a:t>
            </a:fld>
            <a:endParaRPr lang="de-DE"/>
          </a:p>
        </p:txBody>
      </p:sp>
    </p:spTree>
    <p:extLst>
      <p:ext uri="{BB962C8B-B14F-4D97-AF65-F5344CB8AC3E}">
        <p14:creationId xmlns:p14="http://schemas.microsoft.com/office/powerpoint/2010/main" val="1158005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Milestone</a:t>
            </a:r>
          </a:p>
        </p:txBody>
      </p:sp>
      <p:sp>
        <p:nvSpPr>
          <p:cNvPr id="4" name="Foliennummernplatzhalter 3"/>
          <p:cNvSpPr>
            <a:spLocks noGrp="1"/>
          </p:cNvSpPr>
          <p:nvPr>
            <p:ph type="sldNum" sz="quarter" idx="5"/>
          </p:nvPr>
        </p:nvSpPr>
        <p:spPr/>
        <p:txBody>
          <a:bodyPr/>
          <a:lstStyle/>
          <a:p>
            <a:fld id="{AF4D2E7D-D820-403B-868E-DADD376C615F}" type="slidenum">
              <a:rPr lang="de-DE" smtClean="0"/>
              <a:t>24</a:t>
            </a:fld>
            <a:endParaRPr lang="de-DE"/>
          </a:p>
        </p:txBody>
      </p:sp>
    </p:spTree>
    <p:extLst>
      <p:ext uri="{BB962C8B-B14F-4D97-AF65-F5344CB8AC3E}">
        <p14:creationId xmlns:p14="http://schemas.microsoft.com/office/powerpoint/2010/main" val="3206903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Mutations</a:t>
            </a:r>
            <a:r>
              <a:rPr lang="de-DE" dirty="0"/>
              <a:t> alter RBP </a:t>
            </a:r>
            <a:r>
              <a:rPr lang="de-DE" dirty="0" err="1"/>
              <a:t>expression</a:t>
            </a:r>
            <a:r>
              <a:rPr lang="de-DE" dirty="0"/>
              <a:t> </a:t>
            </a:r>
            <a:r>
              <a:rPr lang="de-DE" dirty="0" err="1"/>
              <a:t>levels</a:t>
            </a:r>
            <a:r>
              <a:rPr lang="de-DE" dirty="0"/>
              <a:t>, </a:t>
            </a:r>
            <a:r>
              <a:rPr lang="de-DE" dirty="0" err="1"/>
              <a:t>truncate</a:t>
            </a:r>
            <a:r>
              <a:rPr lang="de-DE" dirty="0"/>
              <a:t> </a:t>
            </a:r>
            <a:r>
              <a:rPr lang="de-DE" dirty="0" err="1"/>
              <a:t>protein</a:t>
            </a:r>
            <a:r>
              <a:rPr lang="de-DE" dirty="0"/>
              <a:t> </a:t>
            </a:r>
            <a:r>
              <a:rPr lang="de-DE" dirty="0" err="1"/>
              <a:t>or</a:t>
            </a:r>
            <a:r>
              <a:rPr lang="de-DE" dirty="0"/>
              <a:t> </a:t>
            </a:r>
            <a:r>
              <a:rPr lang="de-DE" dirty="0" err="1"/>
              <a:t>change</a:t>
            </a:r>
            <a:r>
              <a:rPr lang="de-DE" dirty="0"/>
              <a:t> </a:t>
            </a:r>
            <a:r>
              <a:rPr lang="de-DE" dirty="0" err="1"/>
              <a:t>aminoacids</a:t>
            </a:r>
            <a:r>
              <a:rPr lang="de-DE" dirty="0"/>
              <a:t> (</a:t>
            </a:r>
            <a:r>
              <a:rPr lang="de-DE" dirty="0" err="1"/>
              <a:t>interaction</a:t>
            </a:r>
            <a:r>
              <a:rPr lang="de-DE" dirty="0"/>
              <a:t> </a:t>
            </a:r>
            <a:r>
              <a:rPr lang="de-DE" dirty="0" err="1"/>
              <a:t>with</a:t>
            </a:r>
            <a:r>
              <a:rPr lang="de-DE" dirty="0"/>
              <a:t> </a:t>
            </a:r>
            <a:r>
              <a:rPr lang="de-DE" dirty="0" err="1"/>
              <a:t>cofactors</a:t>
            </a:r>
            <a:r>
              <a:rPr lang="de-DE" dirty="0"/>
              <a:t>, RNA </a:t>
            </a:r>
            <a:r>
              <a:rPr lang="de-DE" dirty="0" err="1"/>
              <a:t>or</a:t>
            </a:r>
            <a:r>
              <a:rPr lang="de-DE" dirty="0"/>
              <a:t> </a:t>
            </a:r>
            <a:r>
              <a:rPr lang="de-DE" dirty="0" err="1"/>
              <a:t>metabolites</a:t>
            </a:r>
            <a:r>
              <a:rPr lang="de-DE" dirty="0"/>
              <a:t> </a:t>
            </a:r>
            <a:r>
              <a:rPr lang="de-DE" dirty="0" err="1"/>
              <a:t>are</a:t>
            </a:r>
            <a:r>
              <a:rPr lang="de-DE" dirty="0"/>
              <a:t> </a:t>
            </a:r>
            <a:r>
              <a:rPr lang="de-DE" dirty="0" err="1"/>
              <a:t>prevented</a:t>
            </a:r>
            <a:r>
              <a:rPr lang="de-DE" dirty="0"/>
              <a:t> </a:t>
            </a:r>
            <a:r>
              <a:rPr lang="de-DE" dirty="0" err="1"/>
              <a:t>or</a:t>
            </a:r>
            <a:r>
              <a:rPr lang="de-DE" dirty="0"/>
              <a:t> </a:t>
            </a:r>
            <a:r>
              <a:rPr lang="de-DE" dirty="0" err="1"/>
              <a:t>altered</a:t>
            </a:r>
            <a:r>
              <a:rPr lang="de-DE" dirty="0"/>
              <a:t>), </a:t>
            </a:r>
            <a:r>
              <a:rPr lang="de-DE" dirty="0" err="1"/>
              <a:t>affect</a:t>
            </a:r>
            <a:r>
              <a:rPr lang="de-DE" dirty="0"/>
              <a:t> (</a:t>
            </a:r>
            <a:r>
              <a:rPr lang="de-DE" dirty="0" err="1"/>
              <a:t>enzymatic</a:t>
            </a:r>
            <a:r>
              <a:rPr lang="de-DE" dirty="0"/>
              <a:t>) </a:t>
            </a:r>
            <a:r>
              <a:rPr lang="de-DE" dirty="0" err="1"/>
              <a:t>properties</a:t>
            </a:r>
            <a:r>
              <a:rPr lang="de-DE" dirty="0"/>
              <a:t> </a:t>
            </a:r>
            <a:r>
              <a:rPr lang="de-DE" dirty="0" err="1"/>
              <a:t>of</a:t>
            </a:r>
            <a:r>
              <a:rPr lang="de-DE" dirty="0"/>
              <a:t> RBPs  </a:t>
            </a:r>
          </a:p>
          <a:p>
            <a:r>
              <a:rPr lang="de-DE" dirty="0" err="1"/>
              <a:t>Nearly</a:t>
            </a:r>
            <a:r>
              <a:rPr lang="de-DE" dirty="0"/>
              <a:t> 1/3 </a:t>
            </a:r>
            <a:r>
              <a:rPr lang="de-DE" dirty="0" err="1"/>
              <a:t>of</a:t>
            </a:r>
            <a:r>
              <a:rPr lang="de-DE" dirty="0"/>
              <a:t> RBPs </a:t>
            </a:r>
            <a:r>
              <a:rPr lang="de-DE" dirty="0" err="1"/>
              <a:t>may</a:t>
            </a:r>
            <a:r>
              <a:rPr lang="de-DE" dirty="0"/>
              <a:t> </a:t>
            </a:r>
            <a:r>
              <a:rPr lang="de-DE" dirty="0" err="1"/>
              <a:t>be</a:t>
            </a:r>
            <a:r>
              <a:rPr lang="de-DE" dirty="0"/>
              <a:t> </a:t>
            </a:r>
            <a:r>
              <a:rPr lang="de-DE" dirty="0" err="1"/>
              <a:t>mutated</a:t>
            </a:r>
            <a:r>
              <a:rPr lang="de-DE" dirty="0"/>
              <a:t> in </a:t>
            </a:r>
            <a:r>
              <a:rPr lang="de-DE" dirty="0" err="1"/>
              <a:t>diseases</a:t>
            </a:r>
            <a:r>
              <a:rPr lang="de-DE" dirty="0"/>
              <a:t> -&gt; </a:t>
            </a:r>
            <a:r>
              <a:rPr lang="de-DE" dirty="0" err="1"/>
              <a:t>already</a:t>
            </a:r>
            <a:r>
              <a:rPr lang="de-DE" dirty="0"/>
              <a:t> </a:t>
            </a:r>
            <a:r>
              <a:rPr lang="de-DE" dirty="0" err="1"/>
              <a:t>more</a:t>
            </a:r>
            <a:r>
              <a:rPr lang="de-DE" dirty="0"/>
              <a:t> </a:t>
            </a:r>
            <a:r>
              <a:rPr lang="de-DE" dirty="0" err="1"/>
              <a:t>than</a:t>
            </a:r>
            <a:r>
              <a:rPr lang="de-DE" dirty="0"/>
              <a:t> 1000 </a:t>
            </a:r>
            <a:r>
              <a:rPr lang="de-DE" dirty="0" err="1"/>
              <a:t>disease</a:t>
            </a:r>
            <a:r>
              <a:rPr lang="de-DE" dirty="0"/>
              <a:t> </a:t>
            </a:r>
            <a:r>
              <a:rPr lang="de-DE" dirty="0" err="1"/>
              <a:t>related</a:t>
            </a:r>
            <a:r>
              <a:rPr lang="de-DE" dirty="0"/>
              <a:t> RBPs</a:t>
            </a:r>
          </a:p>
          <a:p>
            <a:r>
              <a:rPr lang="de-DE" dirty="0"/>
              <a:t>In </a:t>
            </a:r>
            <a:r>
              <a:rPr lang="de-DE" dirty="0" err="1"/>
              <a:t>mendelian</a:t>
            </a:r>
            <a:r>
              <a:rPr lang="de-DE" dirty="0"/>
              <a:t> </a:t>
            </a:r>
            <a:r>
              <a:rPr lang="de-DE" dirty="0" err="1"/>
              <a:t>disorders</a:t>
            </a:r>
            <a:r>
              <a:rPr lang="de-DE" dirty="0"/>
              <a:t> RBPs </a:t>
            </a:r>
            <a:r>
              <a:rPr lang="de-DE" dirty="0" err="1"/>
              <a:t>outnumber</a:t>
            </a:r>
            <a:r>
              <a:rPr lang="de-DE" dirty="0"/>
              <a:t> </a:t>
            </a:r>
            <a:r>
              <a:rPr lang="de-DE" dirty="0" err="1"/>
              <a:t>transcriptionfactors</a:t>
            </a:r>
            <a:r>
              <a:rPr lang="de-DE" dirty="0"/>
              <a:t> and </a:t>
            </a:r>
            <a:r>
              <a:rPr lang="de-DE" dirty="0" err="1"/>
              <a:t>other</a:t>
            </a:r>
            <a:r>
              <a:rPr lang="de-DE" dirty="0"/>
              <a:t> </a:t>
            </a:r>
            <a:r>
              <a:rPr lang="de-DE" dirty="0" err="1"/>
              <a:t>proteins</a:t>
            </a:r>
            <a:r>
              <a:rPr lang="de-DE" dirty="0"/>
              <a:t> </a:t>
            </a:r>
            <a:r>
              <a:rPr lang="de-DE" dirty="0" err="1"/>
              <a:t>regarding</a:t>
            </a:r>
            <a:r>
              <a:rPr lang="de-DE" dirty="0"/>
              <a:t> </a:t>
            </a:r>
            <a:r>
              <a:rPr lang="de-DE" dirty="0" err="1"/>
              <a:t>the</a:t>
            </a:r>
            <a:r>
              <a:rPr lang="de-DE" dirty="0"/>
              <a:t> </a:t>
            </a:r>
            <a:r>
              <a:rPr lang="de-DE" dirty="0" err="1"/>
              <a:t>prevalence</a:t>
            </a:r>
            <a:r>
              <a:rPr lang="de-DE" dirty="0"/>
              <a:t> </a:t>
            </a:r>
            <a:r>
              <a:rPr lang="de-DE" dirty="0" err="1"/>
              <a:t>of</a:t>
            </a:r>
            <a:r>
              <a:rPr lang="de-DE" dirty="0"/>
              <a:t> </a:t>
            </a:r>
            <a:r>
              <a:rPr lang="de-DE" dirty="0" err="1"/>
              <a:t>mutations</a:t>
            </a:r>
            <a:r>
              <a:rPr lang="de-DE" dirty="0"/>
              <a:t> </a:t>
            </a:r>
          </a:p>
          <a:p>
            <a:r>
              <a:rPr lang="de-DE" dirty="0"/>
              <a:t>Tissue </a:t>
            </a:r>
            <a:r>
              <a:rPr lang="de-DE" dirty="0" err="1"/>
              <a:t>specific</a:t>
            </a:r>
            <a:r>
              <a:rPr lang="de-DE" dirty="0"/>
              <a:t>: </a:t>
            </a:r>
            <a:r>
              <a:rPr lang="de-DE" dirty="0" err="1"/>
              <a:t>because</a:t>
            </a:r>
            <a:r>
              <a:rPr lang="de-DE" dirty="0"/>
              <a:t> </a:t>
            </a:r>
            <a:r>
              <a:rPr lang="de-DE" dirty="0" err="1"/>
              <a:t>of</a:t>
            </a:r>
            <a:r>
              <a:rPr lang="de-DE" dirty="0"/>
              <a:t> </a:t>
            </a:r>
            <a:r>
              <a:rPr lang="de-DE" dirty="0" err="1"/>
              <a:t>tissue</a:t>
            </a:r>
            <a:r>
              <a:rPr lang="de-DE" dirty="0"/>
              <a:t> </a:t>
            </a:r>
            <a:r>
              <a:rPr lang="de-DE" dirty="0" err="1"/>
              <a:t>specific</a:t>
            </a:r>
            <a:r>
              <a:rPr lang="de-DE" dirty="0"/>
              <a:t> </a:t>
            </a:r>
            <a:r>
              <a:rPr lang="de-DE" dirty="0" err="1"/>
              <a:t>expression</a:t>
            </a:r>
            <a:r>
              <a:rPr lang="de-DE" dirty="0"/>
              <a:t>, RBPs </a:t>
            </a:r>
            <a:r>
              <a:rPr lang="de-DE" dirty="0" err="1"/>
              <a:t>specific</a:t>
            </a:r>
            <a:r>
              <a:rPr lang="de-DE" dirty="0"/>
              <a:t> </a:t>
            </a:r>
            <a:r>
              <a:rPr lang="de-DE" dirty="0" err="1"/>
              <a:t>because</a:t>
            </a:r>
            <a:r>
              <a:rPr lang="de-DE" dirty="0"/>
              <a:t> </a:t>
            </a:r>
            <a:r>
              <a:rPr lang="de-DE" dirty="0" err="1"/>
              <a:t>of</a:t>
            </a:r>
            <a:r>
              <a:rPr lang="de-DE" dirty="0"/>
              <a:t> </a:t>
            </a:r>
            <a:r>
              <a:rPr lang="de-DE" dirty="0" err="1"/>
              <a:t>post</a:t>
            </a:r>
            <a:r>
              <a:rPr lang="de-DE" dirty="0"/>
              <a:t> translational </a:t>
            </a:r>
            <a:r>
              <a:rPr lang="de-DE" dirty="0" err="1"/>
              <a:t>modifications</a:t>
            </a:r>
            <a:endParaRPr lang="de-DE" dirty="0"/>
          </a:p>
          <a:p>
            <a:r>
              <a:rPr lang="de-DE" dirty="0"/>
              <a:t>Further </a:t>
            </a:r>
            <a:r>
              <a:rPr lang="de-DE" dirty="0" err="1"/>
              <a:t>work</a:t>
            </a:r>
            <a:r>
              <a:rPr lang="de-DE" dirty="0"/>
              <a:t> </a:t>
            </a:r>
            <a:r>
              <a:rPr lang="de-DE" dirty="0" err="1"/>
              <a:t>is</a:t>
            </a:r>
            <a:r>
              <a:rPr lang="de-DE" dirty="0"/>
              <a:t> </a:t>
            </a:r>
            <a:r>
              <a:rPr lang="de-DE" dirty="0" err="1"/>
              <a:t>required</a:t>
            </a:r>
            <a:r>
              <a:rPr lang="de-DE" dirty="0"/>
              <a:t> </a:t>
            </a:r>
            <a:r>
              <a:rPr lang="de-DE" dirty="0" err="1"/>
              <a:t>to</a:t>
            </a:r>
            <a:r>
              <a:rPr lang="de-DE" dirty="0"/>
              <a:t> </a:t>
            </a:r>
            <a:r>
              <a:rPr lang="de-DE" dirty="0" err="1"/>
              <a:t>resolve</a:t>
            </a:r>
            <a:r>
              <a:rPr lang="de-DE" dirty="0"/>
              <a:t> </a:t>
            </a:r>
            <a:r>
              <a:rPr lang="de-DE" dirty="0" err="1"/>
              <a:t>role</a:t>
            </a:r>
            <a:r>
              <a:rPr lang="de-DE" dirty="0"/>
              <a:t> </a:t>
            </a:r>
            <a:r>
              <a:rPr lang="de-DE" dirty="0" err="1"/>
              <a:t>of</a:t>
            </a:r>
            <a:r>
              <a:rPr lang="de-DE" dirty="0"/>
              <a:t> RBPs in translational </a:t>
            </a:r>
            <a:r>
              <a:rPr lang="de-DE" dirty="0" err="1"/>
              <a:t>control</a:t>
            </a:r>
            <a:r>
              <a:rPr lang="de-DE" dirty="0"/>
              <a:t> and </a:t>
            </a:r>
            <a:r>
              <a:rPr lang="de-DE" dirty="0" err="1"/>
              <a:t>therefore</a:t>
            </a:r>
            <a:r>
              <a:rPr lang="de-DE" dirty="0"/>
              <a:t> in </a:t>
            </a:r>
            <a:r>
              <a:rPr lang="de-DE" dirty="0" err="1"/>
              <a:t>diseases</a:t>
            </a:r>
            <a:r>
              <a:rPr lang="de-DE" dirty="0"/>
              <a:t> </a:t>
            </a:r>
          </a:p>
        </p:txBody>
      </p:sp>
      <p:sp>
        <p:nvSpPr>
          <p:cNvPr id="4" name="Foliennummernplatzhalter 3"/>
          <p:cNvSpPr>
            <a:spLocks noGrp="1"/>
          </p:cNvSpPr>
          <p:nvPr>
            <p:ph type="sldNum" sz="quarter" idx="5"/>
          </p:nvPr>
        </p:nvSpPr>
        <p:spPr/>
        <p:txBody>
          <a:bodyPr/>
          <a:lstStyle/>
          <a:p>
            <a:fld id="{AF4D2E7D-D820-403B-868E-DADD376C615F}" type="slidenum">
              <a:rPr lang="de-DE" smtClean="0"/>
              <a:t>5</a:t>
            </a:fld>
            <a:endParaRPr lang="de-DE"/>
          </a:p>
        </p:txBody>
      </p:sp>
    </p:spTree>
    <p:extLst>
      <p:ext uri="{BB962C8B-B14F-4D97-AF65-F5344CB8AC3E}">
        <p14:creationId xmlns:p14="http://schemas.microsoft.com/office/powerpoint/2010/main" val="221106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cs typeface="Calibri"/>
              </a:rPr>
              <a:t>3680</a:t>
            </a:r>
          </a:p>
          <a:p>
            <a:endParaRPr lang="de-DE">
              <a:cs typeface="Calibri"/>
            </a:endParaRPr>
          </a:p>
        </p:txBody>
      </p:sp>
      <p:sp>
        <p:nvSpPr>
          <p:cNvPr id="4" name="Foliennummernplatzhalter 3"/>
          <p:cNvSpPr>
            <a:spLocks noGrp="1"/>
          </p:cNvSpPr>
          <p:nvPr>
            <p:ph type="sldNum" sz="quarter" idx="5"/>
          </p:nvPr>
        </p:nvSpPr>
        <p:spPr/>
        <p:txBody>
          <a:bodyPr/>
          <a:lstStyle/>
          <a:p>
            <a:fld id="{AF4D2E7D-D820-403B-868E-DADD376C615F}" type="slidenum">
              <a:rPr lang="de-DE" smtClean="0"/>
              <a:t>6</a:t>
            </a:fld>
            <a:endParaRPr lang="de-DE"/>
          </a:p>
        </p:txBody>
      </p:sp>
    </p:spTree>
    <p:extLst>
      <p:ext uri="{BB962C8B-B14F-4D97-AF65-F5344CB8AC3E}">
        <p14:creationId xmlns:p14="http://schemas.microsoft.com/office/powerpoint/2010/main" val="3904674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Milestone</a:t>
            </a:r>
          </a:p>
        </p:txBody>
      </p:sp>
      <p:sp>
        <p:nvSpPr>
          <p:cNvPr id="4" name="Foliennummernplatzhalter 3"/>
          <p:cNvSpPr>
            <a:spLocks noGrp="1"/>
          </p:cNvSpPr>
          <p:nvPr>
            <p:ph type="sldNum" sz="quarter" idx="5"/>
          </p:nvPr>
        </p:nvSpPr>
        <p:spPr/>
        <p:txBody>
          <a:bodyPr/>
          <a:lstStyle/>
          <a:p>
            <a:fld id="{AF4D2E7D-D820-403B-868E-DADD376C615F}" type="slidenum">
              <a:rPr lang="de-DE" smtClean="0"/>
              <a:t>7</a:t>
            </a:fld>
            <a:endParaRPr lang="de-DE"/>
          </a:p>
        </p:txBody>
      </p:sp>
    </p:spTree>
    <p:extLst>
      <p:ext uri="{BB962C8B-B14F-4D97-AF65-F5344CB8AC3E}">
        <p14:creationId xmlns:p14="http://schemas.microsoft.com/office/powerpoint/2010/main" val="2014928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indent="-457200">
              <a:buFont typeface="Arial" panose="020B0604020202020204" pitchFamily="34" charset="0"/>
              <a:buChar char="•"/>
            </a:pPr>
            <a:r>
              <a:rPr lang="en-GB" sz="1200">
                <a:solidFill>
                  <a:schemeClr val="bg1"/>
                </a:solidFill>
              </a:rPr>
              <a:t>change class to numeric</a:t>
            </a:r>
          </a:p>
          <a:p>
            <a:pPr marL="457200" indent="-457200">
              <a:buFont typeface="Arial" panose="020B0604020202020204" pitchFamily="34" charset="0"/>
              <a:buChar char="•"/>
            </a:pPr>
            <a:r>
              <a:rPr lang="en-GB" sz="1200">
                <a:solidFill>
                  <a:schemeClr val="bg1"/>
                </a:solidFill>
              </a:rPr>
              <a:t>analysis of zero’s</a:t>
            </a:r>
          </a:p>
          <a:p>
            <a:pPr marL="457200" indent="-457200">
              <a:buFont typeface="Arial" panose="020B0604020202020204" pitchFamily="34" charset="0"/>
              <a:buChar char="•"/>
            </a:pPr>
            <a:r>
              <a:rPr lang="en-GB" sz="1200">
                <a:solidFill>
                  <a:schemeClr val="bg1"/>
                </a:solidFill>
              </a:rPr>
              <a:t>normalization protein quantity </a:t>
            </a:r>
          </a:p>
          <a:p>
            <a:pPr marL="457200" indent="-457200">
              <a:buFont typeface="Arial" panose="020B0604020202020204" pitchFamily="34" charset="0"/>
              <a:buChar char="•"/>
            </a:pPr>
            <a:r>
              <a:rPr lang="en-GB" sz="1200">
                <a:solidFill>
                  <a:schemeClr val="bg1"/>
                </a:solidFill>
              </a:rPr>
              <a:t>deepen biological background and research of biological question</a:t>
            </a:r>
          </a:p>
          <a:p>
            <a:endParaRPr lang="de-DE"/>
          </a:p>
          <a:p>
            <a:endParaRPr lang="de-DE"/>
          </a:p>
          <a:p>
            <a:pPr marL="457200" indent="-457200">
              <a:buFont typeface="Calibri" panose="020F0502020204030204" pitchFamily="34" charset="0"/>
              <a:buChar char="→"/>
            </a:pPr>
            <a:r>
              <a:rPr lang="en-GB" sz="1200"/>
              <a:t>prepare dataset for analysis</a:t>
            </a:r>
          </a:p>
          <a:p>
            <a:pPr marL="457200" indent="-457200">
              <a:buFont typeface="Calibri" panose="020F0502020204030204" pitchFamily="34" charset="0"/>
              <a:buChar char="→"/>
            </a:pPr>
            <a:r>
              <a:rPr lang="en-GB" sz="1200"/>
              <a:t>better understanding of biological question</a:t>
            </a:r>
          </a:p>
          <a:p>
            <a:endParaRPr lang="de-DE"/>
          </a:p>
        </p:txBody>
      </p:sp>
      <p:sp>
        <p:nvSpPr>
          <p:cNvPr id="4" name="Foliennummernplatzhalter 3"/>
          <p:cNvSpPr>
            <a:spLocks noGrp="1"/>
          </p:cNvSpPr>
          <p:nvPr>
            <p:ph type="sldNum" sz="quarter" idx="5"/>
          </p:nvPr>
        </p:nvSpPr>
        <p:spPr/>
        <p:txBody>
          <a:bodyPr/>
          <a:lstStyle/>
          <a:p>
            <a:fld id="{AF4D2E7D-D820-403B-868E-DADD376C615F}" type="slidenum">
              <a:rPr lang="de-DE" smtClean="0"/>
              <a:t>10</a:t>
            </a:fld>
            <a:endParaRPr lang="de-DE"/>
          </a:p>
        </p:txBody>
      </p:sp>
    </p:spTree>
    <p:extLst>
      <p:ext uri="{BB962C8B-B14F-4D97-AF65-F5344CB8AC3E}">
        <p14:creationId xmlns:p14="http://schemas.microsoft.com/office/powerpoint/2010/main" val="3682199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aim to normalize our data by computing the mean of all fractions for every replicate for each protein. Out of the means calculated we choose the two reps with the smallest difference of their means. We use these 2 reps to compute the mean for one fraction and create a new matrix.</a:t>
            </a:r>
          </a:p>
          <a:p>
            <a:endParaRPr lang="de-DE" dirty="0"/>
          </a:p>
          <a:p>
            <a:r>
              <a:rPr lang="de-DE" dirty="0"/>
              <a:t>Tabelle, welche Werte </a:t>
            </a:r>
          </a:p>
        </p:txBody>
      </p:sp>
      <p:sp>
        <p:nvSpPr>
          <p:cNvPr id="4" name="Foliennummernplatzhalter 3"/>
          <p:cNvSpPr>
            <a:spLocks noGrp="1"/>
          </p:cNvSpPr>
          <p:nvPr>
            <p:ph type="sldNum" sz="quarter" idx="5"/>
          </p:nvPr>
        </p:nvSpPr>
        <p:spPr/>
        <p:txBody>
          <a:bodyPr/>
          <a:lstStyle/>
          <a:p>
            <a:fld id="{AF4D2E7D-D820-403B-868E-DADD376C615F}" type="slidenum">
              <a:rPr lang="de-DE" smtClean="0"/>
              <a:t>11</a:t>
            </a:fld>
            <a:endParaRPr lang="de-DE"/>
          </a:p>
        </p:txBody>
      </p:sp>
    </p:spTree>
    <p:extLst>
      <p:ext uri="{BB962C8B-B14F-4D97-AF65-F5344CB8AC3E}">
        <p14:creationId xmlns:p14="http://schemas.microsoft.com/office/powerpoint/2010/main" val="481746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Milestone</a:t>
            </a:r>
          </a:p>
        </p:txBody>
      </p:sp>
      <p:sp>
        <p:nvSpPr>
          <p:cNvPr id="4" name="Foliennummernplatzhalter 3"/>
          <p:cNvSpPr>
            <a:spLocks noGrp="1"/>
          </p:cNvSpPr>
          <p:nvPr>
            <p:ph type="sldNum" sz="quarter" idx="5"/>
          </p:nvPr>
        </p:nvSpPr>
        <p:spPr/>
        <p:txBody>
          <a:bodyPr/>
          <a:lstStyle/>
          <a:p>
            <a:fld id="{AF4D2E7D-D820-403B-868E-DADD376C615F}" type="slidenum">
              <a:rPr lang="de-DE" smtClean="0"/>
              <a:t>12</a:t>
            </a:fld>
            <a:endParaRPr lang="de-DE"/>
          </a:p>
        </p:txBody>
      </p:sp>
    </p:spTree>
    <p:extLst>
      <p:ext uri="{BB962C8B-B14F-4D97-AF65-F5344CB8AC3E}">
        <p14:creationId xmlns:p14="http://schemas.microsoft.com/office/powerpoint/2010/main" val="395453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cs typeface="Calibri"/>
              </a:rPr>
              <a:t>Normalization</a:t>
            </a:r>
            <a:r>
              <a:rPr lang="de-DE" dirty="0">
                <a:cs typeface="Calibri"/>
              </a:rPr>
              <a:t> </a:t>
            </a:r>
            <a:r>
              <a:rPr lang="de-DE" dirty="0" err="1">
                <a:cs typeface="Calibri"/>
              </a:rPr>
              <a:t>of</a:t>
            </a:r>
            <a:r>
              <a:rPr lang="de-DE" dirty="0">
                <a:cs typeface="Calibri"/>
              </a:rPr>
              <a:t> </a:t>
            </a:r>
            <a:r>
              <a:rPr lang="de-DE" dirty="0" err="1">
                <a:cs typeface="Calibri"/>
              </a:rPr>
              <a:t>protein</a:t>
            </a:r>
            <a:r>
              <a:rPr lang="de-DE" dirty="0">
                <a:cs typeface="Calibri"/>
              </a:rPr>
              <a:t> </a:t>
            </a:r>
            <a:r>
              <a:rPr lang="de-DE" dirty="0" err="1">
                <a:cs typeface="Calibri"/>
              </a:rPr>
              <a:t>amount</a:t>
            </a:r>
            <a:r>
              <a:rPr lang="de-DE" dirty="0">
                <a:cs typeface="Calibri"/>
              </a:rPr>
              <a:t> </a:t>
            </a:r>
          </a:p>
          <a:p>
            <a:r>
              <a:rPr lang="de-DE" dirty="0" err="1">
                <a:cs typeface="Calibri"/>
              </a:rPr>
              <a:t>Normalization</a:t>
            </a:r>
            <a:r>
              <a:rPr lang="de-DE" dirty="0">
                <a:cs typeface="Calibri"/>
              </a:rPr>
              <a:t> </a:t>
            </a:r>
            <a:r>
              <a:rPr lang="de-DE" dirty="0" err="1">
                <a:cs typeface="Calibri"/>
              </a:rPr>
              <a:t>between</a:t>
            </a:r>
            <a:r>
              <a:rPr lang="de-DE" dirty="0">
                <a:cs typeface="Calibri"/>
              </a:rPr>
              <a:t> </a:t>
            </a:r>
            <a:r>
              <a:rPr lang="de-DE" dirty="0" err="1">
                <a:cs typeface="Calibri"/>
              </a:rPr>
              <a:t>replicates</a:t>
            </a:r>
            <a:r>
              <a:rPr lang="de-DE" dirty="0">
                <a:cs typeface="Calibri"/>
              </a:rPr>
              <a:t> (</a:t>
            </a:r>
            <a:r>
              <a:rPr lang="de-DE" dirty="0" err="1">
                <a:cs typeface="Calibri"/>
              </a:rPr>
              <a:t>mean</a:t>
            </a:r>
            <a:r>
              <a:rPr lang="de-DE" dirty="0">
                <a:cs typeface="Calibri"/>
              </a:rPr>
              <a:t> </a:t>
            </a:r>
            <a:r>
              <a:rPr lang="de-DE" dirty="0" err="1">
                <a:cs typeface="Calibri"/>
              </a:rPr>
              <a:t>value</a:t>
            </a:r>
            <a:r>
              <a:rPr lang="de-DE" dirty="0">
                <a:cs typeface="Calibri"/>
              </a:rPr>
              <a:t> </a:t>
            </a:r>
            <a:r>
              <a:rPr lang="de-DE" dirty="0" err="1">
                <a:cs typeface="Calibri"/>
              </a:rPr>
              <a:t>method</a:t>
            </a:r>
            <a:r>
              <a:rPr lang="de-DE" dirty="0">
                <a:cs typeface="Calibri"/>
              </a:rPr>
              <a:t>) </a:t>
            </a:r>
          </a:p>
          <a:p>
            <a:r>
              <a:rPr lang="de-DE" dirty="0" err="1">
                <a:cs typeface="Calibri"/>
              </a:rPr>
              <a:t>Correlation</a:t>
            </a:r>
            <a:r>
              <a:rPr lang="de-DE" dirty="0">
                <a:cs typeface="Calibri"/>
              </a:rPr>
              <a:t> </a:t>
            </a:r>
            <a:r>
              <a:rPr lang="de-DE" dirty="0" err="1">
                <a:cs typeface="Calibri"/>
              </a:rPr>
              <a:t>between</a:t>
            </a:r>
            <a:r>
              <a:rPr lang="de-DE" dirty="0">
                <a:cs typeface="Calibri"/>
              </a:rPr>
              <a:t> </a:t>
            </a:r>
            <a:r>
              <a:rPr lang="de-DE" dirty="0" err="1">
                <a:cs typeface="Calibri"/>
              </a:rPr>
              <a:t>proteins</a:t>
            </a:r>
            <a:r>
              <a:rPr lang="de-DE" dirty="0">
                <a:cs typeface="Calibri"/>
              </a:rPr>
              <a:t> (-&gt;</a:t>
            </a:r>
            <a:r>
              <a:rPr lang="de-DE" dirty="0" err="1">
                <a:cs typeface="Calibri"/>
              </a:rPr>
              <a:t>dimension</a:t>
            </a:r>
            <a:r>
              <a:rPr lang="de-DE" dirty="0">
                <a:cs typeface="Calibri"/>
              </a:rPr>
              <a:t> </a:t>
            </a:r>
            <a:r>
              <a:rPr lang="de-DE" dirty="0" err="1">
                <a:cs typeface="Calibri"/>
              </a:rPr>
              <a:t>reduction</a:t>
            </a:r>
            <a:r>
              <a:rPr lang="de-DE" dirty="0">
                <a:cs typeface="Calibri"/>
              </a:rPr>
              <a:t>) (PCA, k-</a:t>
            </a:r>
            <a:r>
              <a:rPr lang="de-DE" dirty="0" err="1">
                <a:cs typeface="Calibri"/>
              </a:rPr>
              <a:t>means</a:t>
            </a:r>
            <a:r>
              <a:rPr lang="de-DE" dirty="0">
                <a:cs typeface="Calibri"/>
              </a:rPr>
              <a:t>, </a:t>
            </a:r>
            <a:r>
              <a:rPr lang="de-DE" dirty="0" err="1">
                <a:cs typeface="Calibri"/>
              </a:rPr>
              <a:t>silhouette</a:t>
            </a:r>
            <a:r>
              <a:rPr lang="de-DE" dirty="0">
                <a:cs typeface="Calibri"/>
              </a:rPr>
              <a:t> </a:t>
            </a:r>
            <a:r>
              <a:rPr lang="de-DE" dirty="0" err="1">
                <a:cs typeface="Calibri"/>
              </a:rPr>
              <a:t>method</a:t>
            </a:r>
            <a:r>
              <a:rPr lang="de-DE" dirty="0">
                <a:cs typeface="Calibri"/>
              </a:rPr>
              <a:t>)</a:t>
            </a:r>
          </a:p>
          <a:p>
            <a:r>
              <a:rPr lang="de-DE" dirty="0" err="1">
                <a:cs typeface="Calibri"/>
              </a:rPr>
              <a:t>Merge</a:t>
            </a:r>
            <a:r>
              <a:rPr lang="de-DE" dirty="0">
                <a:cs typeface="Calibri"/>
              </a:rPr>
              <a:t> </a:t>
            </a:r>
            <a:r>
              <a:rPr lang="de-DE" dirty="0" err="1">
                <a:cs typeface="Calibri"/>
              </a:rPr>
              <a:t>highly</a:t>
            </a:r>
            <a:r>
              <a:rPr lang="de-DE" dirty="0">
                <a:cs typeface="Calibri"/>
              </a:rPr>
              <a:t> </a:t>
            </a:r>
            <a:r>
              <a:rPr lang="de-DE" dirty="0" err="1">
                <a:cs typeface="Calibri"/>
              </a:rPr>
              <a:t>correlating</a:t>
            </a:r>
            <a:r>
              <a:rPr lang="de-DE" dirty="0">
                <a:cs typeface="Calibri"/>
              </a:rPr>
              <a:t> </a:t>
            </a:r>
            <a:r>
              <a:rPr lang="de-DE" dirty="0" err="1">
                <a:cs typeface="Calibri"/>
              </a:rPr>
              <a:t>proteins</a:t>
            </a:r>
            <a:r>
              <a:rPr lang="de-DE" dirty="0">
                <a:cs typeface="Calibri"/>
              </a:rPr>
              <a:t> (</a:t>
            </a:r>
            <a:r>
              <a:rPr lang="de-DE" dirty="0" err="1">
                <a:cs typeface="Calibri"/>
              </a:rPr>
              <a:t>name</a:t>
            </a:r>
            <a:r>
              <a:rPr lang="de-DE" dirty="0">
                <a:cs typeface="Calibri"/>
              </a:rPr>
              <a:t> = </a:t>
            </a:r>
            <a:r>
              <a:rPr lang="de-DE" dirty="0" err="1">
                <a:cs typeface="Calibri"/>
              </a:rPr>
              <a:t>name</a:t>
            </a:r>
            <a:r>
              <a:rPr lang="de-DE" dirty="0">
                <a:cs typeface="Calibri"/>
              </a:rPr>
              <a:t> </a:t>
            </a:r>
            <a:r>
              <a:rPr lang="de-DE" dirty="0" err="1">
                <a:cs typeface="Calibri"/>
              </a:rPr>
              <a:t>of</a:t>
            </a:r>
            <a:r>
              <a:rPr lang="de-DE" dirty="0">
                <a:cs typeface="Calibri"/>
              </a:rPr>
              <a:t> </a:t>
            </a:r>
            <a:r>
              <a:rPr lang="de-DE" dirty="0" err="1">
                <a:cs typeface="Calibri"/>
              </a:rPr>
              <a:t>merged</a:t>
            </a:r>
            <a:r>
              <a:rPr lang="de-DE" dirty="0">
                <a:cs typeface="Calibri"/>
              </a:rPr>
              <a:t> </a:t>
            </a:r>
            <a:r>
              <a:rPr lang="de-DE" dirty="0" err="1">
                <a:cs typeface="Calibri"/>
              </a:rPr>
              <a:t>proteins</a:t>
            </a:r>
            <a:r>
              <a:rPr lang="de-DE" dirty="0">
                <a:cs typeface="Calibri"/>
              </a:rPr>
              <a:t>)</a:t>
            </a:r>
          </a:p>
        </p:txBody>
      </p:sp>
      <p:sp>
        <p:nvSpPr>
          <p:cNvPr id="4" name="Foliennummernplatzhalter 3"/>
          <p:cNvSpPr>
            <a:spLocks noGrp="1"/>
          </p:cNvSpPr>
          <p:nvPr>
            <p:ph type="sldNum" sz="quarter" idx="5"/>
          </p:nvPr>
        </p:nvSpPr>
        <p:spPr/>
        <p:txBody>
          <a:bodyPr/>
          <a:lstStyle/>
          <a:p>
            <a:fld id="{AF4D2E7D-D820-403B-868E-DADD376C615F}" type="slidenum">
              <a:rPr lang="de-DE" smtClean="0"/>
              <a:t>13</a:t>
            </a:fld>
            <a:endParaRPr lang="de-DE"/>
          </a:p>
        </p:txBody>
      </p:sp>
    </p:spTree>
    <p:extLst>
      <p:ext uri="{BB962C8B-B14F-4D97-AF65-F5344CB8AC3E}">
        <p14:creationId xmlns:p14="http://schemas.microsoft.com/office/powerpoint/2010/main" val="1540216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94CBA8-922A-C180-4F03-BB17478852F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8CEAFAF-85EE-A0C1-9568-7E153234EB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DAD9493-8F22-91DB-868A-940EE07A12C7}"/>
              </a:ext>
            </a:extLst>
          </p:cNvPr>
          <p:cNvSpPr>
            <a:spLocks noGrp="1"/>
          </p:cNvSpPr>
          <p:nvPr>
            <p:ph type="dt" sz="half" idx="10"/>
          </p:nvPr>
        </p:nvSpPr>
        <p:spPr/>
        <p:txBody>
          <a:bodyPr/>
          <a:lstStyle/>
          <a:p>
            <a:fld id="{A3E4B7AC-FD90-4A95-BAD1-F39B5140037E}" type="datetimeFigureOut">
              <a:rPr lang="de-DE" smtClean="0"/>
              <a:t>12.05.2023</a:t>
            </a:fld>
            <a:endParaRPr lang="de-DE"/>
          </a:p>
        </p:txBody>
      </p:sp>
      <p:sp>
        <p:nvSpPr>
          <p:cNvPr id="5" name="Fußzeilenplatzhalter 4">
            <a:extLst>
              <a:ext uri="{FF2B5EF4-FFF2-40B4-BE49-F238E27FC236}">
                <a16:creationId xmlns:a16="http://schemas.microsoft.com/office/drawing/2014/main" id="{68B5DEF4-F588-AD85-86C9-F354A850DA0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98C48F7-8D3A-BF46-7C24-A3F36368B822}"/>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3992387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B0488A-4515-29D1-8330-DD9143E188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274662D-2E96-0776-39B7-852060EBB20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3834194-B34D-9A65-1807-CA978D64B5B9}"/>
              </a:ext>
            </a:extLst>
          </p:cNvPr>
          <p:cNvSpPr>
            <a:spLocks noGrp="1"/>
          </p:cNvSpPr>
          <p:nvPr>
            <p:ph type="dt" sz="half" idx="10"/>
          </p:nvPr>
        </p:nvSpPr>
        <p:spPr/>
        <p:txBody>
          <a:bodyPr/>
          <a:lstStyle/>
          <a:p>
            <a:fld id="{A3E4B7AC-FD90-4A95-BAD1-F39B5140037E}" type="datetimeFigureOut">
              <a:rPr lang="de-DE" smtClean="0"/>
              <a:t>12.05.2023</a:t>
            </a:fld>
            <a:endParaRPr lang="de-DE"/>
          </a:p>
        </p:txBody>
      </p:sp>
      <p:sp>
        <p:nvSpPr>
          <p:cNvPr id="5" name="Fußzeilenplatzhalter 4">
            <a:extLst>
              <a:ext uri="{FF2B5EF4-FFF2-40B4-BE49-F238E27FC236}">
                <a16:creationId xmlns:a16="http://schemas.microsoft.com/office/drawing/2014/main" id="{FB9DAEB3-06BB-4660-0260-BB9256DAF2C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10EF307-63E6-39A8-2CA9-FFB019D309AB}"/>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11609181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B0488A-4515-29D1-8330-DD9143E1884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274662D-2E96-0776-39B7-852060EBB20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3834194-B34D-9A65-1807-CA978D64B5B9}"/>
              </a:ext>
            </a:extLst>
          </p:cNvPr>
          <p:cNvSpPr>
            <a:spLocks noGrp="1"/>
          </p:cNvSpPr>
          <p:nvPr>
            <p:ph type="dt" sz="half" idx="10"/>
          </p:nvPr>
        </p:nvSpPr>
        <p:spPr/>
        <p:txBody>
          <a:bodyPr/>
          <a:lstStyle/>
          <a:p>
            <a:fld id="{A3E4B7AC-FD90-4A95-BAD1-F39B5140037E}" type="datetimeFigureOut">
              <a:rPr lang="de-DE" smtClean="0"/>
              <a:t>08.05.2023</a:t>
            </a:fld>
            <a:endParaRPr lang="de-DE"/>
          </a:p>
        </p:txBody>
      </p:sp>
      <p:sp>
        <p:nvSpPr>
          <p:cNvPr id="5" name="Fußzeilenplatzhalter 4">
            <a:extLst>
              <a:ext uri="{FF2B5EF4-FFF2-40B4-BE49-F238E27FC236}">
                <a16:creationId xmlns:a16="http://schemas.microsoft.com/office/drawing/2014/main" id="{FB9DAEB3-06BB-4660-0260-BB9256DAF2C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10EF307-63E6-39A8-2CA9-FFB019D309AB}"/>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116091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B0F84FF-4946-CDD7-E010-AD5083FD0E2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C50ABC0-4D44-C5E7-CD66-53619F95EB4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9A8205D-ACAA-7A67-8158-CD4B0B46A4C6}"/>
              </a:ext>
            </a:extLst>
          </p:cNvPr>
          <p:cNvSpPr>
            <a:spLocks noGrp="1"/>
          </p:cNvSpPr>
          <p:nvPr>
            <p:ph type="dt" sz="half" idx="10"/>
          </p:nvPr>
        </p:nvSpPr>
        <p:spPr/>
        <p:txBody>
          <a:bodyPr/>
          <a:lstStyle/>
          <a:p>
            <a:fld id="{A3E4B7AC-FD90-4A95-BAD1-F39B5140037E}" type="datetimeFigureOut">
              <a:rPr lang="de-DE" smtClean="0"/>
              <a:t>12.05.2023</a:t>
            </a:fld>
            <a:endParaRPr lang="de-DE"/>
          </a:p>
        </p:txBody>
      </p:sp>
      <p:sp>
        <p:nvSpPr>
          <p:cNvPr id="5" name="Fußzeilenplatzhalter 4">
            <a:extLst>
              <a:ext uri="{FF2B5EF4-FFF2-40B4-BE49-F238E27FC236}">
                <a16:creationId xmlns:a16="http://schemas.microsoft.com/office/drawing/2014/main" id="{D4C33EE7-DE9C-4FD6-0EC5-E186555DD2E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992D8DB-26C2-DEFE-DCC1-8A1A240F3F1E}"/>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185244080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B0F84FF-4946-CDD7-E010-AD5083FD0E2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5C50ABC0-4D44-C5E7-CD66-53619F95EB4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9A8205D-ACAA-7A67-8158-CD4B0B46A4C6}"/>
              </a:ext>
            </a:extLst>
          </p:cNvPr>
          <p:cNvSpPr>
            <a:spLocks noGrp="1"/>
          </p:cNvSpPr>
          <p:nvPr>
            <p:ph type="dt" sz="half" idx="10"/>
          </p:nvPr>
        </p:nvSpPr>
        <p:spPr/>
        <p:txBody>
          <a:bodyPr/>
          <a:lstStyle/>
          <a:p>
            <a:fld id="{A3E4B7AC-FD90-4A95-BAD1-F39B5140037E}" type="datetimeFigureOut">
              <a:rPr lang="de-DE" smtClean="0"/>
              <a:t>08.05.2023</a:t>
            </a:fld>
            <a:endParaRPr lang="de-DE"/>
          </a:p>
        </p:txBody>
      </p:sp>
      <p:sp>
        <p:nvSpPr>
          <p:cNvPr id="5" name="Fußzeilenplatzhalter 4">
            <a:extLst>
              <a:ext uri="{FF2B5EF4-FFF2-40B4-BE49-F238E27FC236}">
                <a16:creationId xmlns:a16="http://schemas.microsoft.com/office/drawing/2014/main" id="{D4C33EE7-DE9C-4FD6-0EC5-E186555DD2E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992D8DB-26C2-DEFE-DCC1-8A1A240F3F1E}"/>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1852440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94CBA8-922A-C180-4F03-BB17478852F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8CEAFAF-85EE-A0C1-9568-7E153234EB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DAD9493-8F22-91DB-868A-940EE07A12C7}"/>
              </a:ext>
            </a:extLst>
          </p:cNvPr>
          <p:cNvSpPr>
            <a:spLocks noGrp="1"/>
          </p:cNvSpPr>
          <p:nvPr>
            <p:ph type="dt" sz="half" idx="10"/>
          </p:nvPr>
        </p:nvSpPr>
        <p:spPr/>
        <p:txBody>
          <a:bodyPr/>
          <a:lstStyle/>
          <a:p>
            <a:fld id="{A3E4B7AC-FD90-4A95-BAD1-F39B5140037E}" type="datetimeFigureOut">
              <a:rPr lang="de-DE" smtClean="0"/>
              <a:t>08.05.2023</a:t>
            </a:fld>
            <a:endParaRPr lang="de-DE"/>
          </a:p>
        </p:txBody>
      </p:sp>
      <p:sp>
        <p:nvSpPr>
          <p:cNvPr id="5" name="Fußzeilenplatzhalter 4">
            <a:extLst>
              <a:ext uri="{FF2B5EF4-FFF2-40B4-BE49-F238E27FC236}">
                <a16:creationId xmlns:a16="http://schemas.microsoft.com/office/drawing/2014/main" id="{68B5DEF4-F588-AD85-86C9-F354A850DA0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98C48F7-8D3A-BF46-7C24-A3F36368B822}"/>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3992387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F5C708-B002-85DB-05FC-654B2885D1F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72B9BD8-16DB-3FAB-51B0-107D393C3EA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8C9A652-5AC2-3845-194D-7510AECF1BC5}"/>
              </a:ext>
            </a:extLst>
          </p:cNvPr>
          <p:cNvSpPr>
            <a:spLocks noGrp="1"/>
          </p:cNvSpPr>
          <p:nvPr>
            <p:ph type="dt" sz="half" idx="10"/>
          </p:nvPr>
        </p:nvSpPr>
        <p:spPr/>
        <p:txBody>
          <a:bodyPr/>
          <a:lstStyle/>
          <a:p>
            <a:fld id="{A3E4B7AC-FD90-4A95-BAD1-F39B5140037E}" type="datetimeFigureOut">
              <a:rPr lang="de-DE" smtClean="0"/>
              <a:t>12.05.2023</a:t>
            </a:fld>
            <a:endParaRPr lang="de-DE"/>
          </a:p>
        </p:txBody>
      </p:sp>
      <p:sp>
        <p:nvSpPr>
          <p:cNvPr id="5" name="Fußzeilenplatzhalter 4">
            <a:extLst>
              <a:ext uri="{FF2B5EF4-FFF2-40B4-BE49-F238E27FC236}">
                <a16:creationId xmlns:a16="http://schemas.microsoft.com/office/drawing/2014/main" id="{628EE9CD-1D71-7394-0D3B-972036A2336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368A5FC-4216-DED0-31BC-101BECEABC04}"/>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39470418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F5C708-B002-85DB-05FC-654B2885D1F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72B9BD8-16DB-3FAB-51B0-107D393C3EA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8C9A652-5AC2-3845-194D-7510AECF1BC5}"/>
              </a:ext>
            </a:extLst>
          </p:cNvPr>
          <p:cNvSpPr>
            <a:spLocks noGrp="1"/>
          </p:cNvSpPr>
          <p:nvPr>
            <p:ph type="dt" sz="half" idx="10"/>
          </p:nvPr>
        </p:nvSpPr>
        <p:spPr/>
        <p:txBody>
          <a:bodyPr/>
          <a:lstStyle/>
          <a:p>
            <a:fld id="{A3E4B7AC-FD90-4A95-BAD1-F39B5140037E}" type="datetimeFigureOut">
              <a:rPr lang="de-DE" smtClean="0"/>
              <a:t>08.05.2023</a:t>
            </a:fld>
            <a:endParaRPr lang="de-DE"/>
          </a:p>
        </p:txBody>
      </p:sp>
      <p:sp>
        <p:nvSpPr>
          <p:cNvPr id="5" name="Fußzeilenplatzhalter 4">
            <a:extLst>
              <a:ext uri="{FF2B5EF4-FFF2-40B4-BE49-F238E27FC236}">
                <a16:creationId xmlns:a16="http://schemas.microsoft.com/office/drawing/2014/main" id="{628EE9CD-1D71-7394-0D3B-972036A2336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368A5FC-4216-DED0-31BC-101BECEABC04}"/>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3947041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FB33F-4D84-E311-C4A1-62364BFED55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45489510-A4BE-D695-A047-8487A6621B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4A2B76C-D7D2-CE82-4940-6FA986629658}"/>
              </a:ext>
            </a:extLst>
          </p:cNvPr>
          <p:cNvSpPr>
            <a:spLocks noGrp="1"/>
          </p:cNvSpPr>
          <p:nvPr>
            <p:ph type="dt" sz="half" idx="10"/>
          </p:nvPr>
        </p:nvSpPr>
        <p:spPr/>
        <p:txBody>
          <a:bodyPr/>
          <a:lstStyle/>
          <a:p>
            <a:fld id="{A3E4B7AC-FD90-4A95-BAD1-F39B5140037E}" type="datetimeFigureOut">
              <a:rPr lang="de-DE" smtClean="0"/>
              <a:t>12.05.2023</a:t>
            </a:fld>
            <a:endParaRPr lang="de-DE"/>
          </a:p>
        </p:txBody>
      </p:sp>
      <p:sp>
        <p:nvSpPr>
          <p:cNvPr id="5" name="Fußzeilenplatzhalter 4">
            <a:extLst>
              <a:ext uri="{FF2B5EF4-FFF2-40B4-BE49-F238E27FC236}">
                <a16:creationId xmlns:a16="http://schemas.microsoft.com/office/drawing/2014/main" id="{F30FE482-4A20-A5B8-75DC-E8B24982C93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0509C8-4995-ABAE-3979-367FF28E2CB4}"/>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2985318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FB33F-4D84-E311-C4A1-62364BFED55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45489510-A4BE-D695-A047-8487A6621B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4A2B76C-D7D2-CE82-4940-6FA986629658}"/>
              </a:ext>
            </a:extLst>
          </p:cNvPr>
          <p:cNvSpPr>
            <a:spLocks noGrp="1"/>
          </p:cNvSpPr>
          <p:nvPr>
            <p:ph type="dt" sz="half" idx="10"/>
          </p:nvPr>
        </p:nvSpPr>
        <p:spPr/>
        <p:txBody>
          <a:bodyPr/>
          <a:lstStyle/>
          <a:p>
            <a:fld id="{A3E4B7AC-FD90-4A95-BAD1-F39B5140037E}" type="datetimeFigureOut">
              <a:rPr lang="de-DE" smtClean="0"/>
              <a:t>08.05.2023</a:t>
            </a:fld>
            <a:endParaRPr lang="de-DE"/>
          </a:p>
        </p:txBody>
      </p:sp>
      <p:sp>
        <p:nvSpPr>
          <p:cNvPr id="5" name="Fußzeilenplatzhalter 4">
            <a:extLst>
              <a:ext uri="{FF2B5EF4-FFF2-40B4-BE49-F238E27FC236}">
                <a16:creationId xmlns:a16="http://schemas.microsoft.com/office/drawing/2014/main" id="{F30FE482-4A20-A5B8-75DC-E8B24982C93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00509C8-4995-ABAE-3979-367FF28E2CB4}"/>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2985318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B2B8E3-7A34-7639-D1F1-2C5DD52481D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BEB3353-C9C9-1A7C-273E-2294299EA98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A93CE491-903A-DBF1-FA6C-9C90870B9B1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09A0770-4040-FAA7-0DCB-259D2DEC2840}"/>
              </a:ext>
            </a:extLst>
          </p:cNvPr>
          <p:cNvSpPr>
            <a:spLocks noGrp="1"/>
          </p:cNvSpPr>
          <p:nvPr>
            <p:ph type="dt" sz="half" idx="10"/>
          </p:nvPr>
        </p:nvSpPr>
        <p:spPr/>
        <p:txBody>
          <a:bodyPr/>
          <a:lstStyle/>
          <a:p>
            <a:fld id="{A3E4B7AC-FD90-4A95-BAD1-F39B5140037E}" type="datetimeFigureOut">
              <a:rPr lang="de-DE" smtClean="0"/>
              <a:t>12.05.2023</a:t>
            </a:fld>
            <a:endParaRPr lang="de-DE"/>
          </a:p>
        </p:txBody>
      </p:sp>
      <p:sp>
        <p:nvSpPr>
          <p:cNvPr id="6" name="Fußzeilenplatzhalter 5">
            <a:extLst>
              <a:ext uri="{FF2B5EF4-FFF2-40B4-BE49-F238E27FC236}">
                <a16:creationId xmlns:a16="http://schemas.microsoft.com/office/drawing/2014/main" id="{E1BD7F2D-EBAC-B9B5-CA1C-DEF2DDA79B0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97483E4-B7F6-072A-3F51-4A7B395FE55E}"/>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30702714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B2B8E3-7A34-7639-D1F1-2C5DD52481D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BEB3353-C9C9-1A7C-273E-2294299EA98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A93CE491-903A-DBF1-FA6C-9C90870B9B1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C09A0770-4040-FAA7-0DCB-259D2DEC2840}"/>
              </a:ext>
            </a:extLst>
          </p:cNvPr>
          <p:cNvSpPr>
            <a:spLocks noGrp="1"/>
          </p:cNvSpPr>
          <p:nvPr>
            <p:ph type="dt" sz="half" idx="10"/>
          </p:nvPr>
        </p:nvSpPr>
        <p:spPr/>
        <p:txBody>
          <a:bodyPr/>
          <a:lstStyle/>
          <a:p>
            <a:fld id="{A3E4B7AC-FD90-4A95-BAD1-F39B5140037E}" type="datetimeFigureOut">
              <a:rPr lang="de-DE" smtClean="0"/>
              <a:t>08.05.2023</a:t>
            </a:fld>
            <a:endParaRPr lang="de-DE"/>
          </a:p>
        </p:txBody>
      </p:sp>
      <p:sp>
        <p:nvSpPr>
          <p:cNvPr id="6" name="Fußzeilenplatzhalter 5">
            <a:extLst>
              <a:ext uri="{FF2B5EF4-FFF2-40B4-BE49-F238E27FC236}">
                <a16:creationId xmlns:a16="http://schemas.microsoft.com/office/drawing/2014/main" id="{E1BD7F2D-EBAC-B9B5-CA1C-DEF2DDA79B0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97483E4-B7F6-072A-3F51-4A7B395FE55E}"/>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307027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65D34D-EA1B-FA57-FC3E-EF2C142428A7}"/>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AAC853BC-4543-B249-88D3-1583183180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210A6BB-FAC3-E3BB-EB50-011F5B5506E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EDEC721-FCBF-8563-57FF-441FF3FA98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3D06F11-7E02-DEF1-508D-5E700DB161A7}"/>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19FDBCE5-293C-EBD2-428A-E50818625303}"/>
              </a:ext>
            </a:extLst>
          </p:cNvPr>
          <p:cNvSpPr>
            <a:spLocks noGrp="1"/>
          </p:cNvSpPr>
          <p:nvPr>
            <p:ph type="dt" sz="half" idx="10"/>
          </p:nvPr>
        </p:nvSpPr>
        <p:spPr/>
        <p:txBody>
          <a:bodyPr/>
          <a:lstStyle/>
          <a:p>
            <a:fld id="{A3E4B7AC-FD90-4A95-BAD1-F39B5140037E}" type="datetimeFigureOut">
              <a:rPr lang="de-DE" smtClean="0"/>
              <a:t>12.05.2023</a:t>
            </a:fld>
            <a:endParaRPr lang="de-DE"/>
          </a:p>
        </p:txBody>
      </p:sp>
      <p:sp>
        <p:nvSpPr>
          <p:cNvPr id="8" name="Fußzeilenplatzhalter 7">
            <a:extLst>
              <a:ext uri="{FF2B5EF4-FFF2-40B4-BE49-F238E27FC236}">
                <a16:creationId xmlns:a16="http://schemas.microsoft.com/office/drawing/2014/main" id="{9F439086-4593-E6DE-30C9-7C21972308D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F3AC33B-F76F-E07F-F64F-4CB066EC7259}"/>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568389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65D34D-EA1B-FA57-FC3E-EF2C142428A7}"/>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AAC853BC-4543-B249-88D3-1583183180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210A6BB-FAC3-E3BB-EB50-011F5B5506E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EDEC721-FCBF-8563-57FF-441FF3FA98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3D06F11-7E02-DEF1-508D-5E700DB161A7}"/>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19FDBCE5-293C-EBD2-428A-E50818625303}"/>
              </a:ext>
            </a:extLst>
          </p:cNvPr>
          <p:cNvSpPr>
            <a:spLocks noGrp="1"/>
          </p:cNvSpPr>
          <p:nvPr>
            <p:ph type="dt" sz="half" idx="10"/>
          </p:nvPr>
        </p:nvSpPr>
        <p:spPr/>
        <p:txBody>
          <a:bodyPr/>
          <a:lstStyle/>
          <a:p>
            <a:fld id="{A3E4B7AC-FD90-4A95-BAD1-F39B5140037E}" type="datetimeFigureOut">
              <a:rPr lang="de-DE" smtClean="0"/>
              <a:t>08.05.2023</a:t>
            </a:fld>
            <a:endParaRPr lang="de-DE"/>
          </a:p>
        </p:txBody>
      </p:sp>
      <p:sp>
        <p:nvSpPr>
          <p:cNvPr id="8" name="Fußzeilenplatzhalter 7">
            <a:extLst>
              <a:ext uri="{FF2B5EF4-FFF2-40B4-BE49-F238E27FC236}">
                <a16:creationId xmlns:a16="http://schemas.microsoft.com/office/drawing/2014/main" id="{9F439086-4593-E6DE-30C9-7C21972308D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F3AC33B-F76F-E07F-F64F-4CB066EC7259}"/>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56838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69BA09-2D70-45A6-C2CC-A8ABAFEFCF6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2A5A8B88-9621-4FA2-F502-9E079C147F47}"/>
              </a:ext>
            </a:extLst>
          </p:cNvPr>
          <p:cNvSpPr>
            <a:spLocks noGrp="1"/>
          </p:cNvSpPr>
          <p:nvPr>
            <p:ph type="dt" sz="half" idx="10"/>
          </p:nvPr>
        </p:nvSpPr>
        <p:spPr/>
        <p:txBody>
          <a:bodyPr/>
          <a:lstStyle/>
          <a:p>
            <a:fld id="{A3E4B7AC-FD90-4A95-BAD1-F39B5140037E}" type="datetimeFigureOut">
              <a:rPr lang="de-DE" smtClean="0"/>
              <a:t>12.05.2023</a:t>
            </a:fld>
            <a:endParaRPr lang="de-DE"/>
          </a:p>
        </p:txBody>
      </p:sp>
      <p:sp>
        <p:nvSpPr>
          <p:cNvPr id="4" name="Fußzeilenplatzhalter 3">
            <a:extLst>
              <a:ext uri="{FF2B5EF4-FFF2-40B4-BE49-F238E27FC236}">
                <a16:creationId xmlns:a16="http://schemas.microsoft.com/office/drawing/2014/main" id="{CB0CC55A-6BC2-FAE2-12B1-B5C159AE04D1}"/>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41341B7-0608-792F-2C6E-EAB7B4C44F1F}"/>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31070639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69BA09-2D70-45A6-C2CC-A8ABAFEFCF6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2A5A8B88-9621-4FA2-F502-9E079C147F47}"/>
              </a:ext>
            </a:extLst>
          </p:cNvPr>
          <p:cNvSpPr>
            <a:spLocks noGrp="1"/>
          </p:cNvSpPr>
          <p:nvPr>
            <p:ph type="dt" sz="half" idx="10"/>
          </p:nvPr>
        </p:nvSpPr>
        <p:spPr/>
        <p:txBody>
          <a:bodyPr/>
          <a:lstStyle/>
          <a:p>
            <a:fld id="{A3E4B7AC-FD90-4A95-BAD1-F39B5140037E}" type="datetimeFigureOut">
              <a:rPr lang="de-DE" smtClean="0"/>
              <a:t>08.05.2023</a:t>
            </a:fld>
            <a:endParaRPr lang="de-DE"/>
          </a:p>
        </p:txBody>
      </p:sp>
      <p:sp>
        <p:nvSpPr>
          <p:cNvPr id="4" name="Fußzeilenplatzhalter 3">
            <a:extLst>
              <a:ext uri="{FF2B5EF4-FFF2-40B4-BE49-F238E27FC236}">
                <a16:creationId xmlns:a16="http://schemas.microsoft.com/office/drawing/2014/main" id="{CB0CC55A-6BC2-FAE2-12B1-B5C159AE04D1}"/>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41341B7-0608-792F-2C6E-EAB7B4C44F1F}"/>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3107063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A466268-88EF-7BFE-DEB9-6DC06044F39D}"/>
              </a:ext>
            </a:extLst>
          </p:cNvPr>
          <p:cNvSpPr>
            <a:spLocks noGrp="1"/>
          </p:cNvSpPr>
          <p:nvPr>
            <p:ph type="dt" sz="half" idx="10"/>
          </p:nvPr>
        </p:nvSpPr>
        <p:spPr/>
        <p:txBody>
          <a:bodyPr/>
          <a:lstStyle/>
          <a:p>
            <a:fld id="{A3E4B7AC-FD90-4A95-BAD1-F39B5140037E}" type="datetimeFigureOut">
              <a:rPr lang="de-DE" smtClean="0"/>
              <a:t>12.05.2023</a:t>
            </a:fld>
            <a:endParaRPr lang="de-DE"/>
          </a:p>
        </p:txBody>
      </p:sp>
      <p:sp>
        <p:nvSpPr>
          <p:cNvPr id="3" name="Fußzeilenplatzhalter 2">
            <a:extLst>
              <a:ext uri="{FF2B5EF4-FFF2-40B4-BE49-F238E27FC236}">
                <a16:creationId xmlns:a16="http://schemas.microsoft.com/office/drawing/2014/main" id="{811541A9-4942-CB9C-F0B6-2ECE64DD298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606DAC62-5A1E-A2E5-21D5-3F072F1791EB}"/>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22527122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A466268-88EF-7BFE-DEB9-6DC06044F39D}"/>
              </a:ext>
            </a:extLst>
          </p:cNvPr>
          <p:cNvSpPr>
            <a:spLocks noGrp="1"/>
          </p:cNvSpPr>
          <p:nvPr>
            <p:ph type="dt" sz="half" idx="10"/>
          </p:nvPr>
        </p:nvSpPr>
        <p:spPr/>
        <p:txBody>
          <a:bodyPr/>
          <a:lstStyle/>
          <a:p>
            <a:fld id="{A3E4B7AC-FD90-4A95-BAD1-F39B5140037E}" type="datetimeFigureOut">
              <a:rPr lang="de-DE" smtClean="0"/>
              <a:t>08.05.2023</a:t>
            </a:fld>
            <a:endParaRPr lang="de-DE"/>
          </a:p>
        </p:txBody>
      </p:sp>
      <p:sp>
        <p:nvSpPr>
          <p:cNvPr id="3" name="Fußzeilenplatzhalter 2">
            <a:extLst>
              <a:ext uri="{FF2B5EF4-FFF2-40B4-BE49-F238E27FC236}">
                <a16:creationId xmlns:a16="http://schemas.microsoft.com/office/drawing/2014/main" id="{811541A9-4942-CB9C-F0B6-2ECE64DD2986}"/>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606DAC62-5A1E-A2E5-21D5-3F072F1791EB}"/>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225271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384FA-560C-462B-06A8-15D1078B85E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7852A112-D335-3028-EA15-A77973379A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DC9340C-5677-64E5-B762-67D3E561F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4C3FF85-B942-2806-8034-543FBB4D8B62}"/>
              </a:ext>
            </a:extLst>
          </p:cNvPr>
          <p:cNvSpPr>
            <a:spLocks noGrp="1"/>
          </p:cNvSpPr>
          <p:nvPr>
            <p:ph type="dt" sz="half" idx="10"/>
          </p:nvPr>
        </p:nvSpPr>
        <p:spPr/>
        <p:txBody>
          <a:bodyPr/>
          <a:lstStyle/>
          <a:p>
            <a:fld id="{A3E4B7AC-FD90-4A95-BAD1-F39B5140037E}" type="datetimeFigureOut">
              <a:rPr lang="de-DE" smtClean="0"/>
              <a:t>12.05.2023</a:t>
            </a:fld>
            <a:endParaRPr lang="de-DE"/>
          </a:p>
        </p:txBody>
      </p:sp>
      <p:sp>
        <p:nvSpPr>
          <p:cNvPr id="6" name="Fußzeilenplatzhalter 5">
            <a:extLst>
              <a:ext uri="{FF2B5EF4-FFF2-40B4-BE49-F238E27FC236}">
                <a16:creationId xmlns:a16="http://schemas.microsoft.com/office/drawing/2014/main" id="{2983EF1E-9F28-2CDB-B62A-61DC59253F3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B845E29-74B6-7646-5633-627B8FFBA53F}"/>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29775560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D384FA-560C-462B-06A8-15D1078B85E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7852A112-D335-3028-EA15-A77973379A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DDC9340C-5677-64E5-B762-67D3E561F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4C3FF85-B942-2806-8034-543FBB4D8B62}"/>
              </a:ext>
            </a:extLst>
          </p:cNvPr>
          <p:cNvSpPr>
            <a:spLocks noGrp="1"/>
          </p:cNvSpPr>
          <p:nvPr>
            <p:ph type="dt" sz="half" idx="10"/>
          </p:nvPr>
        </p:nvSpPr>
        <p:spPr/>
        <p:txBody>
          <a:bodyPr/>
          <a:lstStyle/>
          <a:p>
            <a:fld id="{A3E4B7AC-FD90-4A95-BAD1-F39B5140037E}" type="datetimeFigureOut">
              <a:rPr lang="de-DE" smtClean="0"/>
              <a:t>08.05.2023</a:t>
            </a:fld>
            <a:endParaRPr lang="de-DE"/>
          </a:p>
        </p:txBody>
      </p:sp>
      <p:sp>
        <p:nvSpPr>
          <p:cNvPr id="6" name="Fußzeilenplatzhalter 5">
            <a:extLst>
              <a:ext uri="{FF2B5EF4-FFF2-40B4-BE49-F238E27FC236}">
                <a16:creationId xmlns:a16="http://schemas.microsoft.com/office/drawing/2014/main" id="{2983EF1E-9F28-2CDB-B62A-61DC59253F3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B845E29-74B6-7646-5633-627B8FFBA53F}"/>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2977556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8A3B15-BDAE-AD68-758F-91C26D11D19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AEEBE76E-839B-C5DC-F5C2-D16801822F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08EC3E4-3C81-7046-719C-42DA4F1D0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2EC4A62-8139-1A45-0A44-B50C2E9B7D63}"/>
              </a:ext>
            </a:extLst>
          </p:cNvPr>
          <p:cNvSpPr>
            <a:spLocks noGrp="1"/>
          </p:cNvSpPr>
          <p:nvPr>
            <p:ph type="dt" sz="half" idx="10"/>
          </p:nvPr>
        </p:nvSpPr>
        <p:spPr/>
        <p:txBody>
          <a:bodyPr/>
          <a:lstStyle/>
          <a:p>
            <a:fld id="{A3E4B7AC-FD90-4A95-BAD1-F39B5140037E}" type="datetimeFigureOut">
              <a:rPr lang="de-DE" smtClean="0"/>
              <a:t>12.05.2023</a:t>
            </a:fld>
            <a:endParaRPr lang="de-DE"/>
          </a:p>
        </p:txBody>
      </p:sp>
      <p:sp>
        <p:nvSpPr>
          <p:cNvPr id="6" name="Fußzeilenplatzhalter 5">
            <a:extLst>
              <a:ext uri="{FF2B5EF4-FFF2-40B4-BE49-F238E27FC236}">
                <a16:creationId xmlns:a16="http://schemas.microsoft.com/office/drawing/2014/main" id="{15674721-E555-000B-C7ED-B8EEEB3BF8D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3F8075D-6D03-17FF-B502-C7B5287CC72F}"/>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32642235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8A3B15-BDAE-AD68-758F-91C26D11D19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AEEBE76E-839B-C5DC-F5C2-D16801822F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08EC3E4-3C81-7046-719C-42DA4F1D0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2EC4A62-8139-1A45-0A44-B50C2E9B7D63}"/>
              </a:ext>
            </a:extLst>
          </p:cNvPr>
          <p:cNvSpPr>
            <a:spLocks noGrp="1"/>
          </p:cNvSpPr>
          <p:nvPr>
            <p:ph type="dt" sz="half" idx="10"/>
          </p:nvPr>
        </p:nvSpPr>
        <p:spPr/>
        <p:txBody>
          <a:bodyPr/>
          <a:lstStyle/>
          <a:p>
            <a:fld id="{A3E4B7AC-FD90-4A95-BAD1-F39B5140037E}" type="datetimeFigureOut">
              <a:rPr lang="de-DE" smtClean="0"/>
              <a:t>08.05.2023</a:t>
            </a:fld>
            <a:endParaRPr lang="de-DE"/>
          </a:p>
        </p:txBody>
      </p:sp>
      <p:sp>
        <p:nvSpPr>
          <p:cNvPr id="6" name="Fußzeilenplatzhalter 5">
            <a:extLst>
              <a:ext uri="{FF2B5EF4-FFF2-40B4-BE49-F238E27FC236}">
                <a16:creationId xmlns:a16="http://schemas.microsoft.com/office/drawing/2014/main" id="{15674721-E555-000B-C7ED-B8EEEB3BF8DC}"/>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3F8075D-6D03-17FF-B502-C7B5287CC72F}"/>
              </a:ext>
            </a:extLst>
          </p:cNvPr>
          <p:cNvSpPr>
            <a:spLocks noGrp="1"/>
          </p:cNvSpPr>
          <p:nvPr>
            <p:ph type="sldNum" sz="quarter" idx="12"/>
          </p:nvPr>
        </p:nvSpPr>
        <p:spPr/>
        <p:txBody>
          <a:bodyPr/>
          <a:lstStyle/>
          <a:p>
            <a:fld id="{8FC4B77E-FE6F-409F-9DD4-B8634EA0E122}" type="slidenum">
              <a:rPr lang="de-DE" smtClean="0"/>
              <a:t>‹Nr.›</a:t>
            </a:fld>
            <a:endParaRPr lang="de-DE"/>
          </a:p>
        </p:txBody>
      </p:sp>
    </p:spTree>
    <p:extLst>
      <p:ext uri="{BB962C8B-B14F-4D97-AF65-F5344CB8AC3E}">
        <p14:creationId xmlns:p14="http://schemas.microsoft.com/office/powerpoint/2010/main" val="326422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690DA2F-F39F-D385-0532-09D98093D5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514C2D93-4EA4-3EC1-4A7A-0FBD00E64F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6D74E03-1E31-6EEA-69AF-601E3F4E04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4B7AC-FD90-4A95-BAD1-F39B5140037E}" type="datetimeFigureOut">
              <a:rPr lang="de-DE" smtClean="0"/>
              <a:t>12.05.2023</a:t>
            </a:fld>
            <a:endParaRPr lang="de-DE"/>
          </a:p>
        </p:txBody>
      </p:sp>
      <p:sp>
        <p:nvSpPr>
          <p:cNvPr id="5" name="Fußzeilenplatzhalter 4">
            <a:extLst>
              <a:ext uri="{FF2B5EF4-FFF2-40B4-BE49-F238E27FC236}">
                <a16:creationId xmlns:a16="http://schemas.microsoft.com/office/drawing/2014/main" id="{AFDB4746-57D4-376A-1D18-CB9E86336C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EB4D7EC-06A7-F967-1B1D-F739CB4D11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4B77E-FE6F-409F-9DD4-B8634EA0E122}" type="slidenum">
              <a:rPr lang="de-DE" smtClean="0"/>
              <a:t>‹Nr.›</a:t>
            </a:fld>
            <a:endParaRPr lang="de-DE"/>
          </a:p>
        </p:txBody>
      </p:sp>
    </p:spTree>
    <p:extLst>
      <p:ext uri="{BB962C8B-B14F-4D97-AF65-F5344CB8AC3E}">
        <p14:creationId xmlns:p14="http://schemas.microsoft.com/office/powerpoint/2010/main" val="3764709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690DA2F-F39F-D385-0532-09D98093D5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514C2D93-4EA4-3EC1-4A7A-0FBD00E64F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6D74E03-1E31-6EEA-69AF-601E3F4E04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4B7AC-FD90-4A95-BAD1-F39B5140037E}" type="datetimeFigureOut">
              <a:rPr lang="de-DE" smtClean="0"/>
              <a:t>08.05.2023</a:t>
            </a:fld>
            <a:endParaRPr lang="de-DE"/>
          </a:p>
        </p:txBody>
      </p:sp>
      <p:sp>
        <p:nvSpPr>
          <p:cNvPr id="5" name="Fußzeilenplatzhalter 4">
            <a:extLst>
              <a:ext uri="{FF2B5EF4-FFF2-40B4-BE49-F238E27FC236}">
                <a16:creationId xmlns:a16="http://schemas.microsoft.com/office/drawing/2014/main" id="{AFDB4746-57D4-376A-1D18-CB9E86336C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1EB4D7EC-06A7-F967-1B1D-F739CB4D11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C4B77E-FE6F-409F-9DD4-B8634EA0E122}" type="slidenum">
              <a:rPr lang="de-DE" smtClean="0"/>
              <a:t>‹Nr.›</a:t>
            </a:fld>
            <a:endParaRPr lang="de-DE"/>
          </a:p>
        </p:txBody>
      </p:sp>
    </p:spTree>
    <p:extLst>
      <p:ext uri="{BB962C8B-B14F-4D97-AF65-F5344CB8AC3E}">
        <p14:creationId xmlns:p14="http://schemas.microsoft.com/office/powerpoint/2010/main" val="3764709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slide" Target="slide17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slide" Target="slide19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slide" Target="slide2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847FA6-DBAD-F22B-62B7-FF51E8099296}"/>
              </a:ext>
            </a:extLst>
          </p:cNvPr>
          <p:cNvSpPr>
            <a:spLocks noGrp="1"/>
          </p:cNvSpPr>
          <p:nvPr>
            <p:ph type="ctrTitle"/>
          </p:nvPr>
        </p:nvSpPr>
        <p:spPr>
          <a:xfrm>
            <a:off x="4654296" y="1158240"/>
            <a:ext cx="6755384" cy="3048000"/>
          </a:xfrm>
        </p:spPr>
        <p:txBody>
          <a:bodyPr anchor="b">
            <a:normAutofit fontScale="90000"/>
          </a:bodyPr>
          <a:lstStyle/>
          <a:p>
            <a:pPr algn="l"/>
            <a:r>
              <a:rPr lang="en-US" sz="5600" b="1" dirty="0"/>
              <a:t>Proteome-wide Screen for RNA-dependent Proteins- </a:t>
            </a:r>
            <a:br>
              <a:rPr lang="en-US" sz="5600" b="1" dirty="0"/>
            </a:br>
            <a:r>
              <a:rPr lang="en-US" sz="5600" b="1" dirty="0"/>
              <a:t>non-synchronized A549 cells</a:t>
            </a:r>
            <a:endParaRPr lang="de-DE" sz="5600" dirty="0"/>
          </a:p>
        </p:txBody>
      </p:sp>
      <p:sp>
        <p:nvSpPr>
          <p:cNvPr id="3" name="Untertitel 2">
            <a:extLst>
              <a:ext uri="{FF2B5EF4-FFF2-40B4-BE49-F238E27FC236}">
                <a16:creationId xmlns:a16="http://schemas.microsoft.com/office/drawing/2014/main" id="{25A38FF4-D3D5-7FA2-5673-804C752072C4}"/>
              </a:ext>
            </a:extLst>
          </p:cNvPr>
          <p:cNvSpPr>
            <a:spLocks noGrp="1"/>
          </p:cNvSpPr>
          <p:nvPr>
            <p:ph type="subTitle" idx="1"/>
          </p:nvPr>
        </p:nvSpPr>
        <p:spPr>
          <a:xfrm>
            <a:off x="4654296" y="4636008"/>
            <a:ext cx="6894576" cy="1572768"/>
          </a:xfrm>
        </p:spPr>
        <p:txBody>
          <a:bodyPr>
            <a:normAutofit/>
          </a:bodyPr>
          <a:lstStyle/>
          <a:p>
            <a:pPr algn="l"/>
            <a:r>
              <a:rPr lang="de-DE" b="1" dirty="0"/>
              <a:t>Project </a:t>
            </a:r>
            <a:r>
              <a:rPr lang="de-DE" b="1" dirty="0" err="1"/>
              <a:t>Proposal</a:t>
            </a:r>
            <a:endParaRPr lang="de-DE" b="1" dirty="0"/>
          </a:p>
          <a:p>
            <a:pPr algn="l"/>
            <a:r>
              <a:rPr lang="de-DE" dirty="0">
                <a:latin typeface="Arial" panose="020B0604020202020204" pitchFamily="34" charset="0"/>
                <a:ea typeface="Cambria" panose="02040503050406030204" pitchFamily="18" charset="0"/>
                <a:cs typeface="Arial" panose="020B0604020202020204" pitchFamily="34" charset="0"/>
              </a:rPr>
              <a:t>Anastasia Möller, Johannes Schadt,         Sylviane </a:t>
            </a:r>
            <a:r>
              <a:rPr lang="de-DE" dirty="0" err="1">
                <a:latin typeface="Arial" panose="020B0604020202020204" pitchFamily="34" charset="0"/>
                <a:ea typeface="Cambria" panose="02040503050406030204" pitchFamily="18" charset="0"/>
                <a:cs typeface="Arial" panose="020B0604020202020204" pitchFamily="34" charset="0"/>
              </a:rPr>
              <a:t>Verschaeve</a:t>
            </a:r>
            <a:r>
              <a:rPr lang="de-DE" dirty="0">
                <a:latin typeface="Arial" panose="020B0604020202020204" pitchFamily="34" charset="0"/>
                <a:ea typeface="Cambria" panose="02040503050406030204" pitchFamily="18" charset="0"/>
                <a:cs typeface="Arial" panose="020B0604020202020204" pitchFamily="34" charset="0"/>
              </a:rPr>
              <a:t>, Tine Limberg</a:t>
            </a:r>
          </a:p>
          <a:p>
            <a:pPr algn="l"/>
            <a:endParaRPr lang="de-DE" dirty="0"/>
          </a:p>
          <a:p>
            <a:pPr algn="l"/>
            <a:endParaRPr lang="de-DE" b="1" dirty="0"/>
          </a:p>
        </p:txBody>
      </p:sp>
      <p:pic>
        <p:nvPicPr>
          <p:cNvPr id="5" name="Picture 4">
            <a:extLst>
              <a:ext uri="{FF2B5EF4-FFF2-40B4-BE49-F238E27FC236}">
                <a16:creationId xmlns:a16="http://schemas.microsoft.com/office/drawing/2014/main" id="{31FFED17-8F7F-612A-9B35-A83F2A066AAD}"/>
              </a:ext>
            </a:extLst>
          </p:cNvPr>
          <p:cNvPicPr>
            <a:picLocks noChangeAspect="1"/>
          </p:cNvPicPr>
          <p:nvPr/>
        </p:nvPicPr>
        <p:blipFill rotWithShape="1">
          <a:blip r:embed="rId2"/>
          <a:srcRect l="54726" r="985"/>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6" name="Rechteck 5">
            <a:extLst>
              <a:ext uri="{FF2B5EF4-FFF2-40B4-BE49-F238E27FC236}">
                <a16:creationId xmlns:a16="http://schemas.microsoft.com/office/drawing/2014/main" id="{00048765-5DE3-7ED4-8DEC-39DE47E9895D}"/>
              </a:ext>
            </a:extLst>
          </p:cNvPr>
          <p:cNvSpPr/>
          <p:nvPr/>
        </p:nvSpPr>
        <p:spPr>
          <a:xfrm>
            <a:off x="4316361" y="4111151"/>
            <a:ext cx="5152104" cy="5248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4" name="Flussdiagramm: Lochstreifen 3">
            <a:extLst>
              <a:ext uri="{FF2B5EF4-FFF2-40B4-BE49-F238E27FC236}">
                <a16:creationId xmlns:a16="http://schemas.microsoft.com/office/drawing/2014/main" id="{AA7F737F-BCA7-308D-E143-8AD1BB4B048B}"/>
              </a:ext>
            </a:extLst>
          </p:cNvPr>
          <p:cNvSpPr/>
          <p:nvPr/>
        </p:nvSpPr>
        <p:spPr>
          <a:xfrm>
            <a:off x="4779626" y="4242803"/>
            <a:ext cx="4391381" cy="166464"/>
          </a:xfrm>
          <a:prstGeom prst="flowChartPunchedTape">
            <a:avLst/>
          </a:prstGeom>
          <a:solidFill>
            <a:srgbClr val="EFB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40085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erader Verbinder 2">
            <a:extLst>
              <a:ext uri="{FF2B5EF4-FFF2-40B4-BE49-F238E27FC236}">
                <a16:creationId xmlns:a16="http://schemas.microsoft.com/office/drawing/2014/main" id="{38728529-1B28-BF40-004E-2550F97D3F31}"/>
              </a:ext>
            </a:extLst>
          </p:cNvPr>
          <p:cNvCxnSpPr/>
          <p:nvPr/>
        </p:nvCxnSpPr>
        <p:spPr>
          <a:xfrm>
            <a:off x="0" y="1016063"/>
            <a:ext cx="12269096" cy="0"/>
          </a:xfrm>
          <a:prstGeom prst="line">
            <a:avLst/>
          </a:prstGeom>
          <a:ln w="12700">
            <a:solidFill>
              <a:srgbClr val="385723"/>
            </a:solidFill>
          </a:ln>
        </p:spPr>
        <p:style>
          <a:lnRef idx="1">
            <a:schemeClr val="dk1"/>
          </a:lnRef>
          <a:fillRef idx="0">
            <a:schemeClr val="dk1"/>
          </a:fillRef>
          <a:effectRef idx="0">
            <a:schemeClr val="dk1"/>
          </a:effectRef>
          <a:fontRef idx="minor">
            <a:schemeClr val="tx1"/>
          </a:fontRef>
        </p:style>
      </p:cxnSp>
      <p:sp>
        <p:nvSpPr>
          <p:cNvPr id="5" name="Textfeld 4">
            <a:extLst>
              <a:ext uri="{FF2B5EF4-FFF2-40B4-BE49-F238E27FC236}">
                <a16:creationId xmlns:a16="http://schemas.microsoft.com/office/drawing/2014/main" id="{82DF1A53-ADF8-BF97-2317-71A31B731A11}"/>
              </a:ext>
            </a:extLst>
          </p:cNvPr>
          <p:cNvSpPr txBox="1"/>
          <p:nvPr/>
        </p:nvSpPr>
        <p:spPr>
          <a:xfrm>
            <a:off x="15588" y="308177"/>
            <a:ext cx="1217641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chemeClr val="tx1"/>
                </a:solidFill>
                <a:latin typeface="Arial" panose="020B0604020202020204" pitchFamily="34" charset="0"/>
                <a:cs typeface="Arial" panose="020B0604020202020204" pitchFamily="34" charset="0"/>
              </a:rPr>
              <a:t>	1</a:t>
            </a:r>
            <a:r>
              <a:rPr lang="en-US" sz="4000" baseline="30000" dirty="0">
                <a:solidFill>
                  <a:schemeClr val="tx1"/>
                </a:solidFill>
                <a:latin typeface="Arial" panose="020B0604020202020204" pitchFamily="34" charset="0"/>
                <a:cs typeface="Arial" panose="020B0604020202020204" pitchFamily="34" charset="0"/>
              </a:rPr>
              <a:t>st</a:t>
            </a:r>
            <a:r>
              <a:rPr lang="en-US" sz="4000" baseline="300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week </a:t>
            </a:r>
            <a:endParaRPr lang="de-DE" sz="4000" dirty="0">
              <a:solidFill>
                <a:schemeClr val="tx1"/>
              </a:solidFill>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A65EE7B0-C4BE-B6E8-1B89-CC03AABB5A41}"/>
              </a:ext>
            </a:extLst>
          </p:cNvPr>
          <p:cNvSpPr txBox="1"/>
          <p:nvPr/>
        </p:nvSpPr>
        <p:spPr>
          <a:xfrm>
            <a:off x="71834" y="1719751"/>
            <a:ext cx="12192000" cy="4524315"/>
          </a:xfrm>
          <a:prstGeom prst="rect">
            <a:avLst/>
          </a:prstGeom>
          <a:noFill/>
        </p:spPr>
        <p:txBody>
          <a:bodyPr wrap="square" lIns="91440" tIns="45720" rIns="91440" bIns="45720" anchor="t">
            <a:spAutoFit/>
          </a:bodyPr>
          <a:lstStyle/>
          <a:p>
            <a:r>
              <a:rPr lang="en-US" sz="2400" b="1" dirty="0">
                <a:solidFill>
                  <a:srgbClr val="1F2328"/>
                </a:solidFill>
                <a:latin typeface="Arial"/>
                <a:cs typeface="Arial"/>
              </a:rPr>
              <a:t>-&gt; preparing data for analysis</a:t>
            </a:r>
          </a:p>
          <a:p>
            <a:r>
              <a:rPr lang="en-US" sz="2400" b="1" i="0" dirty="0">
                <a:solidFill>
                  <a:srgbClr val="1F2328"/>
                </a:solidFill>
                <a:effectLst/>
                <a:latin typeface="Arial"/>
                <a:cs typeface="Arial"/>
              </a:rPr>
              <a:t>Description</a:t>
            </a:r>
            <a:endParaRPr lang="en-US" dirty="0"/>
          </a:p>
          <a:p>
            <a:pPr marL="285750" indent="-285750">
              <a:buFont typeface="Arial" panose="020B0604020202020204" pitchFamily="34" charset="0"/>
              <a:buChar char="•"/>
            </a:pPr>
            <a:r>
              <a:rPr lang="en-US" b="0" i="0" dirty="0">
                <a:solidFill>
                  <a:srgbClr val="1F2328"/>
                </a:solidFill>
                <a:effectLst/>
                <a:latin typeface="Arial"/>
                <a:cs typeface="Arial"/>
              </a:rPr>
              <a:t>Defining data type</a:t>
            </a:r>
          </a:p>
          <a:p>
            <a:pPr marL="285750" indent="-285750">
              <a:buFont typeface="Arial" panose="020B0604020202020204" pitchFamily="34" charset="0"/>
              <a:buChar char="•"/>
            </a:pPr>
            <a:r>
              <a:rPr lang="en-US" dirty="0">
                <a:solidFill>
                  <a:srgbClr val="1F2328"/>
                </a:solidFill>
                <a:latin typeface="Arial"/>
                <a:cs typeface="Arial"/>
              </a:rPr>
              <a:t>Connection between data and the biology behind it</a:t>
            </a:r>
          </a:p>
          <a:p>
            <a:endParaRPr lang="en-US" b="0" i="0" dirty="0">
              <a:solidFill>
                <a:srgbClr val="1F2328"/>
              </a:solidFill>
              <a:effectLst/>
              <a:latin typeface="Arial" panose="020B0604020202020204" pitchFamily="34" charset="0"/>
              <a:cs typeface="Arial" panose="020B0604020202020204" pitchFamily="34" charset="0"/>
            </a:endParaRPr>
          </a:p>
          <a:p>
            <a:pPr algn="l"/>
            <a:r>
              <a:rPr lang="en-US" sz="2400" b="1" dirty="0">
                <a:latin typeface="Arial"/>
                <a:cs typeface="Arial"/>
              </a:rPr>
              <a:t>Data cleanup</a:t>
            </a:r>
          </a:p>
          <a:p>
            <a:pPr marL="285750" indent="-285750">
              <a:buFont typeface="Arial"/>
              <a:buChar char="•"/>
            </a:pPr>
            <a:r>
              <a:rPr lang="en-US" dirty="0">
                <a:solidFill>
                  <a:srgbClr val="1F2328"/>
                </a:solidFill>
                <a:latin typeface="Arial"/>
                <a:cs typeface="Arial"/>
              </a:rPr>
              <a:t>Making sure all data is numeric </a:t>
            </a:r>
            <a:endParaRPr lang="en-US" dirty="0">
              <a:solidFill>
                <a:srgbClr val="1F2328"/>
              </a:solidFill>
              <a:latin typeface="Arial" panose="020B0604020202020204" pitchFamily="34" charset="0"/>
              <a:cs typeface="Arial" panose="020B0604020202020204" pitchFamily="34" charset="0"/>
            </a:endParaRPr>
          </a:p>
          <a:p>
            <a:pPr marL="285750" indent="-285750">
              <a:buFont typeface="Arial"/>
              <a:buChar char="•"/>
            </a:pPr>
            <a:r>
              <a:rPr lang="en-US" dirty="0">
                <a:solidFill>
                  <a:srgbClr val="1F2328"/>
                </a:solidFill>
                <a:latin typeface="Arial"/>
                <a:cs typeface="Arial"/>
              </a:rPr>
              <a:t>Setting zero to NA (to calculate mean and correlation)</a:t>
            </a:r>
            <a:endParaRPr lang="en-US" b="0" i="0" dirty="0">
              <a:solidFill>
                <a:srgbClr val="1F2328"/>
              </a:solidFill>
              <a:effectLst/>
              <a:latin typeface="Arial" panose="020B0604020202020204" pitchFamily="34" charset="0"/>
              <a:cs typeface="Arial" panose="020B0604020202020204" pitchFamily="34" charset="0"/>
            </a:endParaRPr>
          </a:p>
          <a:p>
            <a:pPr marL="285750" indent="-285750">
              <a:buFont typeface="Arial"/>
              <a:buChar char="•"/>
            </a:pPr>
            <a:endParaRPr lang="en-US" dirty="0">
              <a:solidFill>
                <a:srgbClr val="1F2328"/>
              </a:solidFill>
              <a:latin typeface="Arial" panose="020B0604020202020204" pitchFamily="34" charset="0"/>
              <a:cs typeface="Arial" panose="020B0604020202020204" pitchFamily="34" charset="0"/>
            </a:endParaRPr>
          </a:p>
          <a:p>
            <a:r>
              <a:rPr lang="en-US" b="1" dirty="0">
                <a:solidFill>
                  <a:srgbClr val="1F2328"/>
                </a:solidFill>
                <a:latin typeface="Arial"/>
                <a:cs typeface="Arial"/>
              </a:rPr>
              <a:t>Repro</a:t>
            </a:r>
            <a:r>
              <a:rPr lang="en-US" b="1" dirty="0">
                <a:latin typeface="Arial"/>
                <a:cs typeface="Arial"/>
              </a:rPr>
              <a:t>duc</a:t>
            </a:r>
            <a:r>
              <a:rPr lang="en-US" b="1" dirty="0">
                <a:solidFill>
                  <a:srgbClr val="1F2328"/>
                </a:solidFill>
                <a:latin typeface="Arial"/>
                <a:cs typeface="Arial"/>
              </a:rPr>
              <a:t>ibility</a:t>
            </a:r>
            <a:r>
              <a:rPr lang="en-US" sz="1400" dirty="0">
                <a:solidFill>
                  <a:srgbClr val="1F2328"/>
                </a:solidFill>
                <a:latin typeface="Arial"/>
                <a:cs typeface="Arial"/>
              </a:rPr>
              <a:t> </a:t>
            </a:r>
            <a:endParaRPr lang="en-US" sz="1400" b="0" i="0" dirty="0">
              <a:solidFill>
                <a:srgbClr val="1F2328"/>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a:solidFill>
                  <a:srgbClr val="1F2328"/>
                </a:solidFill>
                <a:effectLst/>
                <a:latin typeface="Arial"/>
                <a:cs typeface="Arial"/>
              </a:rPr>
              <a:t>Correlation -&gt; what should we do if they do not correlate -&gt; </a:t>
            </a:r>
            <a:r>
              <a:rPr lang="en-US" b="0" i="0" dirty="0" err="1">
                <a:solidFill>
                  <a:srgbClr val="1F2328"/>
                </a:solidFill>
                <a:effectLst/>
                <a:latin typeface="Arial"/>
                <a:cs typeface="Arial"/>
              </a:rPr>
              <a:t>t.test</a:t>
            </a:r>
            <a:r>
              <a:rPr lang="en-US" b="0" i="0" dirty="0">
                <a:solidFill>
                  <a:srgbClr val="1F2328"/>
                </a:solidFill>
                <a:effectLst/>
                <a:latin typeface="Arial"/>
                <a:cs typeface="Arial"/>
              </a:rPr>
              <a:t> with 0.05 p-value =&gt; if failed, then discard</a:t>
            </a:r>
          </a:p>
          <a:p>
            <a:pPr marL="285750" indent="-285750">
              <a:buFont typeface="Arial" panose="020B0604020202020204" pitchFamily="34" charset="0"/>
              <a:buChar char="•"/>
            </a:pPr>
            <a:r>
              <a:rPr lang="en-US" dirty="0">
                <a:solidFill>
                  <a:srgbClr val="1F2328"/>
                </a:solidFill>
                <a:latin typeface="Arial"/>
                <a:cs typeface="Arial"/>
              </a:rPr>
              <a:t>Connection between data and the biology behind it</a:t>
            </a:r>
          </a:p>
          <a:p>
            <a:pPr marL="285750" indent="-285750">
              <a:buFont typeface="Arial" panose="020B0604020202020204" pitchFamily="34" charset="0"/>
              <a:buChar char="•"/>
            </a:pPr>
            <a:r>
              <a:rPr lang="en-US" dirty="0">
                <a:solidFill>
                  <a:srgbClr val="1F2328"/>
                </a:solidFill>
                <a:latin typeface="Arial"/>
                <a:cs typeface="Arial"/>
              </a:rPr>
              <a:t>Removing outlier samples </a:t>
            </a:r>
            <a:endParaRPr lang="en-US" b="0" i="0" dirty="0">
              <a:solidFill>
                <a:srgbClr val="1F2328"/>
              </a:solidFill>
              <a:effectLst/>
              <a:latin typeface="Arial" panose="020B0604020202020204" pitchFamily="34" charset="0"/>
              <a:cs typeface="Arial" panose="020B0604020202020204" pitchFamily="34" charset="0"/>
            </a:endParaRPr>
          </a:p>
          <a:p>
            <a:endParaRPr lang="en-US" dirty="0">
              <a:solidFill>
                <a:srgbClr val="1F2328"/>
              </a:solidFill>
              <a:latin typeface="Arial" panose="020B0604020202020204" pitchFamily="34" charset="0"/>
              <a:cs typeface="Arial" panose="020B0604020202020204" pitchFamily="34" charset="0"/>
            </a:endParaRPr>
          </a:p>
          <a:p>
            <a:pPr marL="285750" indent="-285750">
              <a:buFont typeface="Arial"/>
              <a:buChar char="•"/>
            </a:pPr>
            <a:r>
              <a:rPr lang="en-US" dirty="0">
                <a:solidFill>
                  <a:srgbClr val="1F2328"/>
                </a:solidFill>
                <a:latin typeface="Arial"/>
                <a:cs typeface="Arial"/>
              </a:rPr>
              <a:t>Re-ordering rows/columns in meaningful and useful ways</a:t>
            </a:r>
            <a:endParaRPr lang="en-US" dirty="0">
              <a:solidFill>
                <a:srgbClr val="1F232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2974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erader Verbinder 2">
            <a:extLst>
              <a:ext uri="{FF2B5EF4-FFF2-40B4-BE49-F238E27FC236}">
                <a16:creationId xmlns:a16="http://schemas.microsoft.com/office/drawing/2014/main" id="{38728529-1B28-BF40-004E-2550F97D3F31}"/>
              </a:ext>
            </a:extLst>
          </p:cNvPr>
          <p:cNvCxnSpPr/>
          <p:nvPr/>
        </p:nvCxnSpPr>
        <p:spPr>
          <a:xfrm>
            <a:off x="0" y="1016063"/>
            <a:ext cx="12269096" cy="0"/>
          </a:xfrm>
          <a:prstGeom prst="line">
            <a:avLst/>
          </a:prstGeom>
          <a:ln w="12700">
            <a:solidFill>
              <a:srgbClr val="385723"/>
            </a:solidFill>
          </a:ln>
        </p:spPr>
        <p:style>
          <a:lnRef idx="1">
            <a:schemeClr val="dk1"/>
          </a:lnRef>
          <a:fillRef idx="0">
            <a:schemeClr val="dk1"/>
          </a:fillRef>
          <a:effectRef idx="0">
            <a:schemeClr val="dk1"/>
          </a:effectRef>
          <a:fontRef idx="minor">
            <a:schemeClr val="tx1"/>
          </a:fontRef>
        </p:style>
      </p:cxnSp>
      <p:sp>
        <p:nvSpPr>
          <p:cNvPr id="5" name="Textfeld 4">
            <a:extLst>
              <a:ext uri="{FF2B5EF4-FFF2-40B4-BE49-F238E27FC236}">
                <a16:creationId xmlns:a16="http://schemas.microsoft.com/office/drawing/2014/main" id="{82DF1A53-ADF8-BF97-2317-71A31B731A11}"/>
              </a:ext>
            </a:extLst>
          </p:cNvPr>
          <p:cNvSpPr txBox="1"/>
          <p:nvPr/>
        </p:nvSpPr>
        <p:spPr>
          <a:xfrm>
            <a:off x="15588" y="308177"/>
            <a:ext cx="1217641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chemeClr val="tx1"/>
                </a:solidFill>
                <a:latin typeface="Arial" panose="020B0604020202020204" pitchFamily="34" charset="0"/>
                <a:cs typeface="Arial" panose="020B0604020202020204" pitchFamily="34" charset="0"/>
              </a:rPr>
              <a:t>	1</a:t>
            </a:r>
            <a:r>
              <a:rPr lang="en-US" sz="4000" baseline="30000" dirty="0">
                <a:solidFill>
                  <a:schemeClr val="tx1"/>
                </a:solidFill>
                <a:latin typeface="Arial" panose="020B0604020202020204" pitchFamily="34" charset="0"/>
                <a:cs typeface="Arial" panose="020B0604020202020204" pitchFamily="34" charset="0"/>
              </a:rPr>
              <a:t>st</a:t>
            </a:r>
            <a:r>
              <a:rPr lang="en-US" sz="4000" baseline="300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week </a:t>
            </a:r>
            <a:endParaRPr lang="de-DE" sz="4000" dirty="0">
              <a:solidFill>
                <a:schemeClr val="tx1"/>
              </a:solidFill>
              <a:latin typeface="Arial" panose="020B0604020202020204" pitchFamily="34" charset="0"/>
              <a:cs typeface="Arial" panose="020B0604020202020204" pitchFamily="34" charset="0"/>
            </a:endParaRPr>
          </a:p>
        </p:txBody>
      </p:sp>
      <p:sp>
        <p:nvSpPr>
          <p:cNvPr id="4" name="Textfeld 3">
            <a:extLst>
              <a:ext uri="{FF2B5EF4-FFF2-40B4-BE49-F238E27FC236}">
                <a16:creationId xmlns:a16="http://schemas.microsoft.com/office/drawing/2014/main" id="{C23256EE-CDB3-034C-4756-4F3FA27D6D39}"/>
              </a:ext>
            </a:extLst>
          </p:cNvPr>
          <p:cNvSpPr txBox="1"/>
          <p:nvPr/>
        </p:nvSpPr>
        <p:spPr>
          <a:xfrm>
            <a:off x="0" y="1129784"/>
            <a:ext cx="12192000" cy="461665"/>
          </a:xfrm>
          <a:prstGeom prst="rect">
            <a:avLst/>
          </a:prstGeom>
          <a:noFill/>
        </p:spPr>
        <p:txBody>
          <a:bodyPr wrap="square">
            <a:spAutoFit/>
          </a:bodyPr>
          <a:lstStyle/>
          <a:p>
            <a:r>
              <a:rPr lang="de-DE" sz="2400" dirty="0"/>
              <a:t>1) 	</a:t>
            </a:r>
            <a:r>
              <a:rPr lang="de-DE" sz="2400" dirty="0" err="1"/>
              <a:t>Reordering</a:t>
            </a:r>
            <a:r>
              <a:rPr lang="de-DE" sz="2400" dirty="0"/>
              <a:t> </a:t>
            </a:r>
            <a:r>
              <a:rPr lang="de-DE" sz="2400" dirty="0" err="1"/>
              <a:t>columns</a:t>
            </a:r>
            <a:r>
              <a:rPr lang="de-DE" sz="2400" dirty="0"/>
              <a:t>: </a:t>
            </a:r>
            <a:r>
              <a:rPr lang="de-DE" sz="2000" dirty="0" err="1">
                <a:latin typeface="+mj-lt"/>
              </a:rPr>
              <a:t>controls</a:t>
            </a:r>
            <a:r>
              <a:rPr lang="de-DE" sz="2000" dirty="0">
                <a:latin typeface="+mj-lt"/>
              </a:rPr>
              <a:t> </a:t>
            </a:r>
            <a:r>
              <a:rPr lang="de-DE" sz="2000" dirty="0" err="1">
                <a:latin typeface="+mj-lt"/>
              </a:rPr>
              <a:t>followed</a:t>
            </a:r>
            <a:r>
              <a:rPr lang="de-DE" sz="2000" dirty="0">
                <a:latin typeface="+mj-lt"/>
              </a:rPr>
              <a:t> </a:t>
            </a:r>
            <a:r>
              <a:rPr lang="de-DE" sz="2000" dirty="0" err="1">
                <a:latin typeface="+mj-lt"/>
              </a:rPr>
              <a:t>by</a:t>
            </a:r>
            <a:r>
              <a:rPr lang="de-DE" sz="2000" dirty="0">
                <a:latin typeface="+mj-lt"/>
              </a:rPr>
              <a:t> </a:t>
            </a:r>
            <a:r>
              <a:rPr lang="de-DE" sz="2000" dirty="0" err="1">
                <a:latin typeface="+mj-lt"/>
              </a:rPr>
              <a:t>RNAse</a:t>
            </a:r>
            <a:endParaRPr lang="de-DE" sz="2400" dirty="0">
              <a:latin typeface="+mj-lt"/>
            </a:endParaRPr>
          </a:p>
        </p:txBody>
      </p:sp>
      <p:pic>
        <p:nvPicPr>
          <p:cNvPr id="8" name="Grafik 7">
            <a:extLst>
              <a:ext uri="{FF2B5EF4-FFF2-40B4-BE49-F238E27FC236}">
                <a16:creationId xmlns:a16="http://schemas.microsoft.com/office/drawing/2014/main" id="{96E10197-956E-A9AB-9C19-EBBF93274947}"/>
              </a:ext>
            </a:extLst>
          </p:cNvPr>
          <p:cNvPicPr>
            <a:picLocks noChangeAspect="1"/>
          </p:cNvPicPr>
          <p:nvPr/>
        </p:nvPicPr>
        <p:blipFill rotWithShape="1">
          <a:blip r:embed="rId3"/>
          <a:srcRect t="21250" r="13009" b="63830"/>
          <a:stretch/>
        </p:blipFill>
        <p:spPr>
          <a:xfrm>
            <a:off x="1016795" y="1591450"/>
            <a:ext cx="8948738" cy="1023164"/>
          </a:xfrm>
          <a:prstGeom prst="rect">
            <a:avLst/>
          </a:prstGeom>
        </p:spPr>
      </p:pic>
      <p:sp>
        <p:nvSpPr>
          <p:cNvPr id="21" name="Textfeld 20">
            <a:extLst>
              <a:ext uri="{FF2B5EF4-FFF2-40B4-BE49-F238E27FC236}">
                <a16:creationId xmlns:a16="http://schemas.microsoft.com/office/drawing/2014/main" id="{342AB584-D737-052D-FEFC-99B4F860B791}"/>
              </a:ext>
            </a:extLst>
          </p:cNvPr>
          <p:cNvSpPr txBox="1"/>
          <p:nvPr/>
        </p:nvSpPr>
        <p:spPr>
          <a:xfrm>
            <a:off x="0" y="2967335"/>
            <a:ext cx="12192000" cy="461665"/>
          </a:xfrm>
          <a:prstGeom prst="rect">
            <a:avLst/>
          </a:prstGeom>
          <a:noFill/>
        </p:spPr>
        <p:txBody>
          <a:bodyPr wrap="square">
            <a:spAutoFit/>
          </a:bodyPr>
          <a:lstStyle/>
          <a:p>
            <a:r>
              <a:rPr lang="de-DE" sz="2400" dirty="0"/>
              <a:t>2) 	Reproducibility: </a:t>
            </a:r>
            <a:r>
              <a:rPr lang="en-GB" sz="2000" dirty="0">
                <a:latin typeface="+mj-lt"/>
              </a:rPr>
              <a:t>calculating the correlation between each replicate (total 6); if t-test fails, discard protein</a:t>
            </a:r>
            <a:r>
              <a:rPr lang="de-DE" sz="2000" dirty="0">
                <a:latin typeface="+mj-lt"/>
              </a:rPr>
              <a:t>  </a:t>
            </a:r>
          </a:p>
        </p:txBody>
      </p:sp>
      <p:sp>
        <p:nvSpPr>
          <p:cNvPr id="6" name="Textfeld 5">
            <a:extLst>
              <a:ext uri="{FF2B5EF4-FFF2-40B4-BE49-F238E27FC236}">
                <a16:creationId xmlns:a16="http://schemas.microsoft.com/office/drawing/2014/main" id="{12D75CAC-242B-CEE6-CAE2-EEA7CB17B16A}"/>
              </a:ext>
            </a:extLst>
          </p:cNvPr>
          <p:cNvSpPr txBox="1"/>
          <p:nvPr/>
        </p:nvSpPr>
        <p:spPr>
          <a:xfrm>
            <a:off x="2552700" y="4620220"/>
            <a:ext cx="6187440" cy="369332"/>
          </a:xfrm>
          <a:prstGeom prst="rect">
            <a:avLst/>
          </a:prstGeom>
          <a:noFill/>
        </p:spPr>
        <p:txBody>
          <a:bodyPr wrap="square">
            <a:spAutoFit/>
          </a:bodyPr>
          <a:lstStyle/>
          <a:p>
            <a:r>
              <a:rPr lang="de-DE" dirty="0"/>
              <a:t>Tabelle, welche Werte </a:t>
            </a:r>
          </a:p>
        </p:txBody>
      </p:sp>
    </p:spTree>
    <p:extLst>
      <p:ext uri="{BB962C8B-B14F-4D97-AF65-F5344CB8AC3E}">
        <p14:creationId xmlns:p14="http://schemas.microsoft.com/office/powerpoint/2010/main" val="224867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36DC1F4-E535-AC3D-BD27-F293F35BA79F}"/>
              </a:ext>
            </a:extLst>
          </p:cNvPr>
          <p:cNvSpPr txBox="1"/>
          <p:nvPr/>
        </p:nvSpPr>
        <p:spPr>
          <a:xfrm>
            <a:off x="0" y="261226"/>
            <a:ext cx="12192000" cy="707886"/>
          </a:xfrm>
          <a:prstGeom prst="rect">
            <a:avLst/>
          </a:prstGeom>
          <a:noFill/>
        </p:spPr>
        <p:txBody>
          <a:bodyPr wrap="square">
            <a:spAutoFit/>
          </a:bodyPr>
          <a:lstStyle/>
          <a:p>
            <a:r>
              <a:rPr lang="de-DE" sz="4000">
                <a:latin typeface="Arial" panose="020B0604020202020204" pitchFamily="34" charset="0"/>
                <a:cs typeface="Arial" panose="020B0604020202020204" pitchFamily="34" charset="0"/>
              </a:rPr>
              <a:t>	TIMELINE</a:t>
            </a:r>
          </a:p>
        </p:txBody>
      </p:sp>
      <p:cxnSp>
        <p:nvCxnSpPr>
          <p:cNvPr id="3" name="Gerader Verbinder 2">
            <a:extLst>
              <a:ext uri="{FF2B5EF4-FFF2-40B4-BE49-F238E27FC236}">
                <a16:creationId xmlns:a16="http://schemas.microsoft.com/office/drawing/2014/main" id="{8F60900B-8F5E-91AD-0AC2-C90A7FADA2E0}"/>
              </a:ext>
            </a:extLst>
          </p:cNvPr>
          <p:cNvCxnSpPr/>
          <p:nvPr/>
        </p:nvCxnSpPr>
        <p:spPr>
          <a:xfrm>
            <a:off x="0" y="1004415"/>
            <a:ext cx="12269096"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33" name="Gruppieren 32">
            <a:extLst>
              <a:ext uri="{FF2B5EF4-FFF2-40B4-BE49-F238E27FC236}">
                <a16:creationId xmlns:a16="http://schemas.microsoft.com/office/drawing/2014/main" id="{4AD2B47D-96A2-F5C2-3396-43A3849873E8}"/>
              </a:ext>
            </a:extLst>
          </p:cNvPr>
          <p:cNvGrpSpPr/>
          <p:nvPr/>
        </p:nvGrpSpPr>
        <p:grpSpPr>
          <a:xfrm>
            <a:off x="53454" y="2779538"/>
            <a:ext cx="12098739" cy="1746914"/>
            <a:chOff x="326666" y="3219022"/>
            <a:chExt cx="11541219" cy="1303763"/>
          </a:xfrm>
        </p:grpSpPr>
        <p:grpSp>
          <p:nvGrpSpPr>
            <p:cNvPr id="22" name="Gruppieren 21">
              <a:extLst>
                <a:ext uri="{FF2B5EF4-FFF2-40B4-BE49-F238E27FC236}">
                  <a16:creationId xmlns:a16="http://schemas.microsoft.com/office/drawing/2014/main" id="{03FDB9A1-4D79-F56E-AE39-92F7571EEB8F}"/>
                </a:ext>
              </a:extLst>
            </p:cNvPr>
            <p:cNvGrpSpPr/>
            <p:nvPr/>
          </p:nvGrpSpPr>
          <p:grpSpPr>
            <a:xfrm>
              <a:off x="401592" y="3219022"/>
              <a:ext cx="11388816" cy="1303763"/>
              <a:chOff x="873456" y="1731416"/>
              <a:chExt cx="11388816" cy="1303763"/>
            </a:xfrm>
          </p:grpSpPr>
          <p:sp>
            <p:nvSpPr>
              <p:cNvPr id="20" name="Freihandform: Form 22" descr="Zeitachse ">
                <a:extLst>
                  <a:ext uri="{FF2B5EF4-FFF2-40B4-BE49-F238E27FC236}">
                    <a16:creationId xmlns:a16="http://schemas.microsoft.com/office/drawing/2014/main" id="{B2118D8E-9EE1-7610-435E-2A90A3DADB3A}"/>
                  </a:ext>
                </a:extLst>
              </p:cNvPr>
              <p:cNvSpPr/>
              <p:nvPr/>
            </p:nvSpPr>
            <p:spPr>
              <a:xfrm flipH="1" flipV="1">
                <a:off x="873456" y="1745064"/>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71000">
                    <a:schemeClr val="accent4">
                      <a:lumMod val="75000"/>
                    </a:schemeClr>
                  </a:gs>
                  <a:gs pos="29000">
                    <a:schemeClr val="accent6">
                      <a:lumMod val="60000"/>
                      <a:lumOff val="40000"/>
                    </a:schemeClr>
                  </a:gs>
                  <a:gs pos="18000">
                    <a:schemeClr val="accent6">
                      <a:lumMod val="75000"/>
                    </a:schemeClr>
                  </a:gs>
                  <a:gs pos="81000">
                    <a:schemeClr val="accent4">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sp>
            <p:nvSpPr>
              <p:cNvPr id="21" name="Freihandform: Form 22" descr="Zeitachse ">
                <a:extLst>
                  <a:ext uri="{FF2B5EF4-FFF2-40B4-BE49-F238E27FC236}">
                    <a16:creationId xmlns:a16="http://schemas.microsoft.com/office/drawing/2014/main" id="{B3D93231-0E47-E5BC-4FB0-AC46E0784D5E}"/>
                  </a:ext>
                </a:extLst>
              </p:cNvPr>
              <p:cNvSpPr/>
              <p:nvPr/>
            </p:nvSpPr>
            <p:spPr>
              <a:xfrm flipH="1" flipV="1">
                <a:off x="6539002" y="1731416"/>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7000">
                    <a:srgbClr val="C55A11"/>
                  </a:gs>
                  <a:gs pos="0">
                    <a:schemeClr val="accent4">
                      <a:lumMod val="60000"/>
                      <a:lumOff val="40000"/>
                    </a:schemeClr>
                  </a:gs>
                  <a:gs pos="27000">
                    <a:schemeClr val="accent2">
                      <a:lumMod val="60000"/>
                      <a:lumOff val="40000"/>
                    </a:schemeClr>
                  </a:gs>
                  <a:gs pos="8000">
                    <a:schemeClr val="accent2">
                      <a:lumMod val="40000"/>
                      <a:lumOff val="60000"/>
                    </a:schemeClr>
                  </a:gs>
                  <a:gs pos="87000">
                    <a:schemeClr val="accent2">
                      <a:lumMod val="5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grpSp>
        <p:sp>
          <p:nvSpPr>
            <p:cNvPr id="23" name="Ellipse 22" descr="Zeitachsenendpunkte">
              <a:extLst>
                <a:ext uri="{FF2B5EF4-FFF2-40B4-BE49-F238E27FC236}">
                  <a16:creationId xmlns:a16="http://schemas.microsoft.com/office/drawing/2014/main" id="{9A649793-D42F-93F3-7602-1DEFB88860D8}"/>
                </a:ext>
              </a:extLst>
            </p:cNvPr>
            <p:cNvSpPr/>
            <p:nvPr/>
          </p:nvSpPr>
          <p:spPr>
            <a:xfrm>
              <a:off x="326666" y="3727737"/>
              <a:ext cx="218092" cy="218092"/>
            </a:xfrm>
            <a:prstGeom prst="ellipse">
              <a:avLst/>
            </a:prstGeom>
            <a:solidFill>
              <a:schemeClr val="accent6">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4" name="Ellipse 23" descr="Zeitachsenendpunkte">
              <a:extLst>
                <a:ext uri="{FF2B5EF4-FFF2-40B4-BE49-F238E27FC236}">
                  <a16:creationId xmlns:a16="http://schemas.microsoft.com/office/drawing/2014/main" id="{5DBD8E1B-2148-BFCC-9752-9E256BB314ED}"/>
                </a:ext>
              </a:extLst>
            </p:cNvPr>
            <p:cNvSpPr/>
            <p:nvPr/>
          </p:nvSpPr>
          <p:spPr>
            <a:xfrm>
              <a:off x="11649793" y="3736833"/>
              <a:ext cx="218092" cy="218092"/>
            </a:xfrm>
            <a:prstGeom prst="ellipse">
              <a:avLst/>
            </a:prstGeom>
            <a:solidFill>
              <a:schemeClr val="accent2">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5" name="Ellipse 24">
              <a:extLst>
                <a:ext uri="{FF2B5EF4-FFF2-40B4-BE49-F238E27FC236}">
                  <a16:creationId xmlns:a16="http://schemas.microsoft.com/office/drawing/2014/main" id="{57CBC6A2-8EF2-528A-0B31-045E169A4D96}"/>
                </a:ext>
              </a:extLst>
            </p:cNvPr>
            <p:cNvSpPr/>
            <p:nvPr/>
          </p:nvSpPr>
          <p:spPr>
            <a:xfrm>
              <a:off x="688195" y="3417221"/>
              <a:ext cx="940762" cy="839124"/>
            </a:xfrm>
            <a:prstGeom prst="ellipse">
              <a:avLst/>
            </a:prstGeom>
            <a:solidFill>
              <a:schemeClr val="bg1"/>
            </a:solid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1</a:t>
              </a:r>
              <a:r>
                <a:rPr lang="en-US" sz="2800" baseline="30000">
                  <a:solidFill>
                    <a:schemeClr val="tx1"/>
                  </a:solidFill>
                  <a:latin typeface="Arial" panose="020B0604020202020204" pitchFamily="34" charset="0"/>
                  <a:cs typeface="Arial" panose="020B0604020202020204" pitchFamily="34" charset="0"/>
                </a:rPr>
                <a:t>st</a:t>
              </a:r>
              <a:endParaRPr lang="de-DE" sz="2800">
                <a:solidFill>
                  <a:schemeClr val="tx1"/>
                </a:solidFill>
                <a:latin typeface="Arial" panose="020B0604020202020204" pitchFamily="34" charset="0"/>
                <a:cs typeface="Arial" panose="020B0604020202020204" pitchFamily="34" charset="0"/>
              </a:endParaRPr>
            </a:p>
          </p:txBody>
        </p:sp>
        <p:sp>
          <p:nvSpPr>
            <p:cNvPr id="26" name="Ellipse 25">
              <a:extLst>
                <a:ext uri="{FF2B5EF4-FFF2-40B4-BE49-F238E27FC236}">
                  <a16:creationId xmlns:a16="http://schemas.microsoft.com/office/drawing/2014/main" id="{D34032A3-201C-E432-BDCA-87AADF4596C9}"/>
                </a:ext>
              </a:extLst>
            </p:cNvPr>
            <p:cNvSpPr/>
            <p:nvPr/>
          </p:nvSpPr>
          <p:spPr>
            <a:xfrm>
              <a:off x="2089365" y="3415771"/>
              <a:ext cx="940762" cy="839124"/>
            </a:xfrm>
            <a:prstGeom prst="ellipse">
              <a:avLst/>
            </a:prstGeom>
            <a:solidFill>
              <a:schemeClr val="bg1"/>
            </a:solidFill>
            <a:ln w="38100">
              <a:solidFill>
                <a:srgbClr val="AEC3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2</a:t>
              </a:r>
              <a:r>
                <a:rPr lang="en-US" sz="2800" baseline="30000">
                  <a:solidFill>
                    <a:schemeClr val="tx1"/>
                  </a:solidFill>
                  <a:latin typeface="Arial" panose="020B0604020202020204" pitchFamily="34" charset="0"/>
                  <a:cs typeface="Arial" panose="020B0604020202020204" pitchFamily="34" charset="0"/>
                </a:rPr>
                <a:t>nd</a:t>
              </a:r>
              <a:endParaRPr lang="de-DE" sz="2800">
                <a:solidFill>
                  <a:schemeClr val="tx1"/>
                </a:solidFill>
                <a:latin typeface="Arial" panose="020B0604020202020204" pitchFamily="34" charset="0"/>
                <a:cs typeface="Arial" panose="020B0604020202020204" pitchFamily="34" charset="0"/>
              </a:endParaRPr>
            </a:p>
          </p:txBody>
        </p:sp>
        <p:sp>
          <p:nvSpPr>
            <p:cNvPr id="27" name="Ellipse 26">
              <a:extLst>
                <a:ext uri="{FF2B5EF4-FFF2-40B4-BE49-F238E27FC236}">
                  <a16:creationId xmlns:a16="http://schemas.microsoft.com/office/drawing/2014/main" id="{443A641A-8E78-BCD7-7E85-8EDC691358BA}"/>
                </a:ext>
              </a:extLst>
            </p:cNvPr>
            <p:cNvSpPr/>
            <p:nvPr/>
          </p:nvSpPr>
          <p:spPr>
            <a:xfrm>
              <a:off x="3490535" y="3417221"/>
              <a:ext cx="940762" cy="839124"/>
            </a:xfrm>
            <a:prstGeom prst="ellipse">
              <a:avLst/>
            </a:prstGeom>
            <a:solidFill>
              <a:schemeClr val="bg1"/>
            </a:solidFill>
            <a:ln w="38100">
              <a:solidFill>
                <a:srgbClr val="BB9D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3</a:t>
              </a:r>
              <a:r>
                <a:rPr lang="en-US" sz="2800" baseline="30000">
                  <a:solidFill>
                    <a:schemeClr val="tx1"/>
                  </a:solidFill>
                  <a:latin typeface="Arial" panose="020B0604020202020204" pitchFamily="34" charset="0"/>
                  <a:cs typeface="Arial" panose="020B0604020202020204" pitchFamily="34" charset="0"/>
                </a:rPr>
                <a:t>rd</a:t>
              </a:r>
              <a:endParaRPr lang="de-DE" sz="2800">
                <a:solidFill>
                  <a:schemeClr val="tx1"/>
                </a:solidFill>
                <a:latin typeface="Arial" panose="020B0604020202020204" pitchFamily="34" charset="0"/>
                <a:cs typeface="Arial" panose="020B0604020202020204" pitchFamily="34" charset="0"/>
              </a:endParaRPr>
            </a:p>
          </p:txBody>
        </p:sp>
        <p:sp>
          <p:nvSpPr>
            <p:cNvPr id="28" name="Ellipse 27">
              <a:extLst>
                <a:ext uri="{FF2B5EF4-FFF2-40B4-BE49-F238E27FC236}">
                  <a16:creationId xmlns:a16="http://schemas.microsoft.com/office/drawing/2014/main" id="{497C4F9E-AC51-095D-1E37-C0A1A330DAB1}"/>
                </a:ext>
              </a:extLst>
            </p:cNvPr>
            <p:cNvSpPr/>
            <p:nvPr/>
          </p:nvSpPr>
          <p:spPr>
            <a:xfrm>
              <a:off x="4922138" y="3414568"/>
              <a:ext cx="940762" cy="839124"/>
            </a:xfrm>
            <a:prstGeom prst="ellipse">
              <a:avLst/>
            </a:prstGeom>
            <a:solidFill>
              <a:schemeClr val="bg1"/>
            </a:solid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4</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29" name="Ellipse 28">
              <a:extLst>
                <a:ext uri="{FF2B5EF4-FFF2-40B4-BE49-F238E27FC236}">
                  <a16:creationId xmlns:a16="http://schemas.microsoft.com/office/drawing/2014/main" id="{3F7BD3CE-BBDE-1EC2-CEC1-8CA273ACEDC7}"/>
                </a:ext>
              </a:extLst>
            </p:cNvPr>
            <p:cNvSpPr/>
            <p:nvPr/>
          </p:nvSpPr>
          <p:spPr>
            <a:xfrm>
              <a:off x="6323308" y="3414568"/>
              <a:ext cx="940762" cy="839124"/>
            </a:xfrm>
            <a:prstGeom prst="ellipse">
              <a:avLst/>
            </a:prstGeom>
            <a:solidFill>
              <a:schemeClr val="bg1"/>
            </a:solidFill>
            <a:ln w="38100">
              <a:solidFill>
                <a:srgbClr val="F7C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5</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30" name="Ellipse 29">
              <a:extLst>
                <a:ext uri="{FF2B5EF4-FFF2-40B4-BE49-F238E27FC236}">
                  <a16:creationId xmlns:a16="http://schemas.microsoft.com/office/drawing/2014/main" id="{FE52A2C8-37F9-BB1B-64DF-2B6F9F8A6F6E}"/>
                </a:ext>
              </a:extLst>
            </p:cNvPr>
            <p:cNvSpPr/>
            <p:nvPr/>
          </p:nvSpPr>
          <p:spPr>
            <a:xfrm>
              <a:off x="7752807" y="3414568"/>
              <a:ext cx="940762" cy="839124"/>
            </a:xfrm>
            <a:prstGeom prst="ellipse">
              <a:avLst/>
            </a:prstGeom>
            <a:solidFill>
              <a:schemeClr val="bg1"/>
            </a:solidFill>
            <a:ln w="38100">
              <a:solidFill>
                <a:srgbClr val="E596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6</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sp>
          <p:nvSpPr>
            <p:cNvPr id="31" name="Ellipse 30">
              <a:extLst>
                <a:ext uri="{FF2B5EF4-FFF2-40B4-BE49-F238E27FC236}">
                  <a16:creationId xmlns:a16="http://schemas.microsoft.com/office/drawing/2014/main" id="{5F7660F3-B241-90FC-3A81-871714BB1A7F}"/>
                </a:ext>
              </a:extLst>
            </p:cNvPr>
            <p:cNvSpPr/>
            <p:nvPr/>
          </p:nvSpPr>
          <p:spPr>
            <a:xfrm>
              <a:off x="9190526" y="3414568"/>
              <a:ext cx="940762" cy="839124"/>
            </a:xfrm>
            <a:prstGeom prst="ellipse">
              <a:avLst/>
            </a:prstGeom>
            <a:solidFill>
              <a:schemeClr val="bg1"/>
            </a:solidFill>
            <a:ln w="38100">
              <a:solidFill>
                <a:srgbClr val="C961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7</a:t>
              </a:r>
              <a:r>
                <a:rPr lang="en-US" sz="3200" baseline="30000">
                  <a:solidFill>
                    <a:schemeClr val="tx1"/>
                  </a:solidFill>
                  <a:latin typeface="Arial" panose="020B0604020202020204" pitchFamily="34" charset="0"/>
                  <a:cs typeface="Arial" panose="020B0604020202020204" pitchFamily="34" charset="0"/>
                </a:rPr>
                <a:t>th</a:t>
              </a:r>
              <a:endParaRPr lang="de-DE" sz="3200">
                <a:solidFill>
                  <a:schemeClr val="accent4"/>
                </a:solidFill>
              </a:endParaRPr>
            </a:p>
          </p:txBody>
        </p:sp>
        <p:sp>
          <p:nvSpPr>
            <p:cNvPr id="32" name="Ellipse 31">
              <a:extLst>
                <a:ext uri="{FF2B5EF4-FFF2-40B4-BE49-F238E27FC236}">
                  <a16:creationId xmlns:a16="http://schemas.microsoft.com/office/drawing/2014/main" id="{29266791-BE1A-D07B-5420-629BF88FF74D}"/>
                </a:ext>
              </a:extLst>
            </p:cNvPr>
            <p:cNvSpPr/>
            <p:nvPr/>
          </p:nvSpPr>
          <p:spPr>
            <a:xfrm>
              <a:off x="10587684" y="3392227"/>
              <a:ext cx="940762" cy="839124"/>
            </a:xfrm>
            <a:prstGeom prst="ellipse">
              <a:avLst/>
            </a:prstGeom>
            <a:solidFill>
              <a:schemeClr val="bg1"/>
            </a:solidFill>
            <a:ln w="38100">
              <a:solidFill>
                <a:srgbClr val="843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8</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a:p>
              <a:pPr algn="ctr"/>
              <a:r>
                <a:rPr lang="en-US" sz="2800">
                  <a:solidFill>
                    <a:schemeClr val="tx1"/>
                  </a:solidFill>
                  <a:latin typeface="Arial" panose="020B0604020202020204" pitchFamily="34" charset="0"/>
                  <a:cs typeface="Arial" panose="020B0604020202020204" pitchFamily="34" charset="0"/>
                </a:rPr>
                <a:t>9</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grpSp>
      <p:sp>
        <p:nvSpPr>
          <p:cNvPr id="43" name="Textfeld 42">
            <a:extLst>
              <a:ext uri="{FF2B5EF4-FFF2-40B4-BE49-F238E27FC236}">
                <a16:creationId xmlns:a16="http://schemas.microsoft.com/office/drawing/2014/main" id="{AB64B746-DF94-8C3F-C250-F0ABA0971E95}"/>
              </a:ext>
            </a:extLst>
          </p:cNvPr>
          <p:cNvSpPr txBox="1"/>
          <p:nvPr/>
        </p:nvSpPr>
        <p:spPr>
          <a:xfrm>
            <a:off x="2726" y="1287213"/>
            <a:ext cx="1787135" cy="1354217"/>
          </a:xfrm>
          <a:prstGeom prst="rect">
            <a:avLst/>
          </a:prstGeom>
          <a:noFill/>
        </p:spPr>
        <p:txBody>
          <a:bodyPr wrap="square" lIns="91440" tIns="45720" rIns="91440" bIns="45720" anchor="t">
            <a:spAutoFit/>
          </a:bodyPr>
          <a:lstStyle/>
          <a:p>
            <a:pPr algn="ctr"/>
            <a:r>
              <a:rPr lang="de-DE" sz="2800">
                <a:solidFill>
                  <a:srgbClr val="385723"/>
                </a:solidFill>
                <a:latin typeface="Arial"/>
                <a:cs typeface="Arial"/>
              </a:rPr>
              <a:t>Milestone</a:t>
            </a:r>
          </a:p>
          <a:p>
            <a:pPr algn="ctr"/>
            <a:r>
              <a:rPr lang="de-DE" err="1">
                <a:solidFill>
                  <a:srgbClr val="000000"/>
                </a:solidFill>
                <a:latin typeface="Arial" panose="020B0604020202020204" pitchFamily="34" charset="0"/>
                <a:cs typeface="Arial" panose="020B0604020202020204" pitchFamily="34" charset="0"/>
              </a:rPr>
              <a:t>Preparing</a:t>
            </a:r>
            <a:r>
              <a:rPr lang="de-DE">
                <a:solidFill>
                  <a:srgbClr val="000000"/>
                </a:solidFill>
                <a:latin typeface="Arial" panose="020B0604020202020204" pitchFamily="34" charset="0"/>
                <a:cs typeface="Arial" panose="020B0604020202020204" pitchFamily="34" charset="0"/>
              </a:rPr>
              <a:t> </a:t>
            </a:r>
            <a:r>
              <a:rPr lang="de-DE" err="1">
                <a:solidFill>
                  <a:srgbClr val="000000"/>
                </a:solidFill>
                <a:latin typeface="Arial" panose="020B0604020202020204" pitchFamily="34" charset="0"/>
                <a:cs typeface="Arial" panose="020B0604020202020204" pitchFamily="34" charset="0"/>
              </a:rPr>
              <a:t>dataset</a:t>
            </a:r>
            <a:r>
              <a:rPr lang="de-DE">
                <a:solidFill>
                  <a:srgbClr val="000000"/>
                </a:solidFill>
                <a:latin typeface="Arial" panose="020B0604020202020204" pitchFamily="34" charset="0"/>
                <a:cs typeface="Arial" panose="020B0604020202020204" pitchFamily="34" charset="0"/>
              </a:rPr>
              <a:t> </a:t>
            </a:r>
            <a:r>
              <a:rPr lang="de-DE" err="1">
                <a:solidFill>
                  <a:srgbClr val="000000"/>
                </a:solidFill>
                <a:latin typeface="Arial" panose="020B0604020202020204" pitchFamily="34" charset="0"/>
                <a:cs typeface="Arial" panose="020B0604020202020204" pitchFamily="34" charset="0"/>
              </a:rPr>
              <a:t>for</a:t>
            </a:r>
            <a:r>
              <a:rPr lang="de-DE">
                <a:solidFill>
                  <a:srgbClr val="000000"/>
                </a:solidFill>
                <a:latin typeface="Arial" panose="020B0604020202020204" pitchFamily="34" charset="0"/>
                <a:cs typeface="Arial" panose="020B0604020202020204" pitchFamily="34" charset="0"/>
              </a:rPr>
              <a:t> </a:t>
            </a:r>
            <a:r>
              <a:rPr lang="de-DE" err="1">
                <a:solidFill>
                  <a:srgbClr val="000000"/>
                </a:solidFill>
                <a:latin typeface="Arial" panose="020B0604020202020204" pitchFamily="34" charset="0"/>
                <a:cs typeface="Arial" panose="020B0604020202020204" pitchFamily="34" charset="0"/>
              </a:rPr>
              <a:t>analysis</a:t>
            </a:r>
            <a:r>
              <a:rPr lang="de-DE">
                <a:solidFill>
                  <a:srgbClr val="000000"/>
                </a:solidFill>
                <a:latin typeface="Arial" panose="020B0604020202020204" pitchFamily="34" charset="0"/>
                <a:cs typeface="Arial" panose="020B0604020202020204" pitchFamily="34" charset="0"/>
              </a:rPr>
              <a:t> </a:t>
            </a:r>
            <a:endParaRPr lang="de-DE">
              <a:latin typeface="Arial" panose="020B0604020202020204" pitchFamily="34" charset="0"/>
              <a:cs typeface="Arial" panose="020B0604020202020204" pitchFamily="34" charset="0"/>
            </a:endParaRPr>
          </a:p>
        </p:txBody>
      </p:sp>
      <p:sp>
        <p:nvSpPr>
          <p:cNvPr id="44" name="Textfeld 43">
            <a:extLst>
              <a:ext uri="{FF2B5EF4-FFF2-40B4-BE49-F238E27FC236}">
                <a16:creationId xmlns:a16="http://schemas.microsoft.com/office/drawing/2014/main" id="{8D4BEBC3-D6F2-BF6D-E3CE-9B15EACA62BE}"/>
              </a:ext>
            </a:extLst>
          </p:cNvPr>
          <p:cNvSpPr txBox="1"/>
          <p:nvPr/>
        </p:nvSpPr>
        <p:spPr>
          <a:xfrm>
            <a:off x="1521772" y="4510179"/>
            <a:ext cx="1745267" cy="1415772"/>
          </a:xfrm>
          <a:prstGeom prst="rect">
            <a:avLst/>
          </a:prstGeom>
          <a:noFill/>
        </p:spPr>
        <p:txBody>
          <a:bodyPr wrap="square" lIns="91440" tIns="45720" rIns="91440" bIns="45720" anchor="t">
            <a:spAutoFit/>
          </a:bodyPr>
          <a:lstStyle/>
          <a:p>
            <a:pPr algn="ctr"/>
            <a:r>
              <a:rPr lang="de-DE" sz="2800">
                <a:solidFill>
                  <a:srgbClr val="ADC574"/>
                </a:solidFill>
                <a:latin typeface="Arial"/>
                <a:cs typeface="Arial"/>
              </a:rPr>
              <a:t>Milestone</a:t>
            </a:r>
          </a:p>
          <a:p>
            <a:pPr algn="ctr"/>
            <a:r>
              <a:rPr lang="de-DE" sz="2000" err="1">
                <a:solidFill>
                  <a:srgbClr val="000000"/>
                </a:solidFill>
                <a:latin typeface="Arial"/>
                <a:cs typeface="Arial"/>
              </a:rPr>
              <a:t>data</a:t>
            </a:r>
            <a:r>
              <a:rPr lang="de-DE" sz="2000">
                <a:solidFill>
                  <a:srgbClr val="000000"/>
                </a:solidFill>
                <a:latin typeface="Arial"/>
                <a:cs typeface="Arial"/>
              </a:rPr>
              <a:t> </a:t>
            </a:r>
            <a:r>
              <a:rPr lang="de-DE" sz="2000" err="1">
                <a:solidFill>
                  <a:srgbClr val="000000"/>
                </a:solidFill>
                <a:latin typeface="Arial"/>
                <a:cs typeface="Arial"/>
              </a:rPr>
              <a:t>reduction</a:t>
            </a:r>
            <a:endParaRPr lang="de-DE" sz="1200" err="1">
              <a:solidFill>
                <a:srgbClr val="000000"/>
              </a:solidFill>
              <a:latin typeface="Arial"/>
              <a:cs typeface="Arial"/>
            </a:endParaRPr>
          </a:p>
          <a:p>
            <a:pPr algn="ctr"/>
            <a:endParaRPr lang="de-DE">
              <a:cs typeface="Calibri" panose="020F0502020204030204"/>
            </a:endParaRPr>
          </a:p>
        </p:txBody>
      </p:sp>
      <mc:AlternateContent xmlns:mc="http://schemas.openxmlformats.org/markup-compatibility/2006" xmlns:pslz="http://schemas.microsoft.com/office/powerpoint/2016/slidezoom">
        <mc:Choice Requires="pslz">
          <p:graphicFrame>
            <p:nvGraphicFramePr>
              <p:cNvPr id="5" name="Folienzoom 4">
                <a:extLst>
                  <a:ext uri="{FF2B5EF4-FFF2-40B4-BE49-F238E27FC236}">
                    <a16:creationId xmlns:a16="http://schemas.microsoft.com/office/drawing/2014/main" id="{9C29354C-0923-C7A8-B995-1512F57A2A7F}"/>
                  </a:ext>
                </a:extLst>
              </p:cNvPr>
              <p:cNvGraphicFramePr>
                <a:graphicFrameLocks noChangeAspect="1"/>
              </p:cNvGraphicFramePr>
              <p:nvPr>
                <p:extLst>
                  <p:ext uri="{D42A27DB-BD31-4B8C-83A1-F6EECF244321}">
                    <p14:modId xmlns:p14="http://schemas.microsoft.com/office/powerpoint/2010/main" val="2781760672"/>
                  </p:ext>
                </p:extLst>
              </p:nvPr>
            </p:nvGraphicFramePr>
            <p:xfrm>
              <a:off x="2450437" y="3662138"/>
              <a:ext cx="81278" cy="45719"/>
            </p:xfrm>
            <a:graphic>
              <a:graphicData uri="http://schemas.microsoft.com/office/powerpoint/2016/slidezoom">
                <pslz:sldZm>
                  <pslz:sldZmObj sldId="274" cId="4126191499">
                    <pslz:zmPr id="{B7E00028-4BA9-48A4-AA5C-7B149743BAF2}" returnToParent="0" transitionDur="1000">
                      <p166:blipFill xmlns:p166="http://schemas.microsoft.com/office/powerpoint/2016/6/main">
                        <a:blip r:embed="rId3"/>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xmlns="">
          <p:pic>
            <p:nvPicPr>
              <p:cNvPr id="5" name="Folienzoom 4">
                <a:extLst>
                  <a:ext uri="{FF2B5EF4-FFF2-40B4-BE49-F238E27FC236}">
                    <a16:creationId xmlns:a16="http://schemas.microsoft.com/office/drawing/2014/main" id="{9C29354C-0923-C7A8-B995-1512F57A2A7F}"/>
                  </a:ext>
                </a:extLst>
              </p:cNvPr>
              <p:cNvPicPr>
                <a:picLocks noGrp="1" noRot="1" noChangeAspect="1" noMove="1" noResize="1" noEditPoints="1" noAdjustHandles="1" noChangeArrowheads="1" noChangeShapeType="1"/>
              </p:cNvPicPr>
              <p:nvPr/>
            </p:nvPicPr>
            <p:blipFill>
              <a:blip r:embed="rId4"/>
              <a:stretch>
                <a:fillRect/>
              </a:stretch>
            </p:blipFill>
            <p:spPr>
              <a:xfrm>
                <a:off x="2450437" y="3662138"/>
                <a:ext cx="81278" cy="45719"/>
              </a:xfrm>
              <a:prstGeom prst="rect">
                <a:avLst/>
              </a:prstGeom>
              <a:ln w="3175">
                <a:solidFill>
                  <a:prstClr val="ltGray"/>
                </a:solidFill>
              </a:ln>
            </p:spPr>
          </p:pic>
        </mc:Fallback>
      </mc:AlternateContent>
    </p:spTree>
    <p:extLst>
      <p:ext uri="{BB962C8B-B14F-4D97-AF65-F5344CB8AC3E}">
        <p14:creationId xmlns:p14="http://schemas.microsoft.com/office/powerpoint/2010/main" val="471562337"/>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6262E45-6F84-B680-BE1E-7454197BA102}"/>
              </a:ext>
            </a:extLst>
          </p:cNvPr>
          <p:cNvSpPr txBox="1"/>
          <p:nvPr/>
        </p:nvSpPr>
        <p:spPr>
          <a:xfrm>
            <a:off x="0" y="308177"/>
            <a:ext cx="1217641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a:solidFill>
                  <a:schemeClr val="tx1"/>
                </a:solidFill>
                <a:latin typeface="Arial" panose="020B0604020202020204" pitchFamily="34" charset="0"/>
                <a:cs typeface="Arial" panose="020B0604020202020204" pitchFamily="34" charset="0"/>
              </a:rPr>
              <a:t>	2</a:t>
            </a:r>
            <a:r>
              <a:rPr lang="en-US" sz="4000" baseline="30000">
                <a:solidFill>
                  <a:schemeClr val="tx1"/>
                </a:solidFill>
                <a:latin typeface="Arial" panose="020B0604020202020204" pitchFamily="34" charset="0"/>
                <a:cs typeface="Arial" panose="020B0604020202020204" pitchFamily="34" charset="0"/>
              </a:rPr>
              <a:t>nd</a:t>
            </a:r>
            <a:r>
              <a:rPr lang="en-US" sz="4000" baseline="30000">
                <a:latin typeface="Arial" panose="020B0604020202020204" pitchFamily="34" charset="0"/>
                <a:cs typeface="Arial" panose="020B0604020202020204" pitchFamily="34" charset="0"/>
              </a:rPr>
              <a:t>  </a:t>
            </a:r>
            <a:r>
              <a:rPr lang="en-US" sz="4000">
                <a:latin typeface="Arial" panose="020B0604020202020204" pitchFamily="34" charset="0"/>
                <a:cs typeface="Arial" panose="020B0604020202020204" pitchFamily="34" charset="0"/>
              </a:rPr>
              <a:t>week </a:t>
            </a:r>
            <a:endParaRPr lang="de-DE" sz="4000">
              <a:solidFill>
                <a:schemeClr val="tx1"/>
              </a:solidFill>
              <a:latin typeface="Arial" panose="020B0604020202020204" pitchFamily="34" charset="0"/>
              <a:cs typeface="Arial" panose="020B0604020202020204" pitchFamily="34" charset="0"/>
            </a:endParaRPr>
          </a:p>
        </p:txBody>
      </p:sp>
      <p:cxnSp>
        <p:nvCxnSpPr>
          <p:cNvPr id="4" name="Gerader Verbinder 3">
            <a:extLst>
              <a:ext uri="{FF2B5EF4-FFF2-40B4-BE49-F238E27FC236}">
                <a16:creationId xmlns:a16="http://schemas.microsoft.com/office/drawing/2014/main" id="{36876160-EB0E-89E7-F253-F8DEFBE46DFA}"/>
              </a:ext>
            </a:extLst>
          </p:cNvPr>
          <p:cNvCxnSpPr/>
          <p:nvPr/>
        </p:nvCxnSpPr>
        <p:spPr>
          <a:xfrm>
            <a:off x="0" y="1016063"/>
            <a:ext cx="12269096" cy="0"/>
          </a:xfrm>
          <a:prstGeom prst="line">
            <a:avLst/>
          </a:prstGeom>
          <a:ln w="12700">
            <a:solidFill>
              <a:srgbClr val="385723"/>
            </a:solidFill>
          </a:ln>
        </p:spPr>
        <p:style>
          <a:lnRef idx="1">
            <a:schemeClr val="dk1"/>
          </a:lnRef>
          <a:fillRef idx="0">
            <a:schemeClr val="dk1"/>
          </a:fillRef>
          <a:effectRef idx="0">
            <a:schemeClr val="dk1"/>
          </a:effectRef>
          <a:fontRef idx="minor">
            <a:schemeClr val="tx1"/>
          </a:fontRef>
        </p:style>
      </p:cxnSp>
      <p:sp>
        <p:nvSpPr>
          <p:cNvPr id="6" name="Textfeld 5">
            <a:extLst>
              <a:ext uri="{FF2B5EF4-FFF2-40B4-BE49-F238E27FC236}">
                <a16:creationId xmlns:a16="http://schemas.microsoft.com/office/drawing/2014/main" id="{00C5A7FD-1C3B-48E5-73D7-81E27D1A8E62}"/>
              </a:ext>
            </a:extLst>
          </p:cNvPr>
          <p:cNvSpPr txBox="1"/>
          <p:nvPr/>
        </p:nvSpPr>
        <p:spPr>
          <a:xfrm>
            <a:off x="0" y="1119572"/>
            <a:ext cx="12192000" cy="461665"/>
          </a:xfrm>
          <a:prstGeom prst="rect">
            <a:avLst/>
          </a:prstGeom>
          <a:noFill/>
        </p:spPr>
        <p:txBody>
          <a:bodyPr wrap="square">
            <a:spAutoFit/>
          </a:bodyPr>
          <a:lstStyle/>
          <a:p>
            <a:r>
              <a:rPr lang="de-DE" sz="2400" dirty="0"/>
              <a:t>1) 	Mean </a:t>
            </a:r>
            <a:r>
              <a:rPr lang="de-DE" sz="2400" dirty="0" err="1"/>
              <a:t>value</a:t>
            </a:r>
            <a:r>
              <a:rPr lang="de-DE" sz="2400" dirty="0"/>
              <a:t> </a:t>
            </a:r>
            <a:r>
              <a:rPr lang="de-DE" sz="2400" dirty="0" err="1"/>
              <a:t>methode</a:t>
            </a:r>
            <a:r>
              <a:rPr lang="de-DE" sz="2400" dirty="0"/>
              <a:t>: </a:t>
            </a:r>
            <a:r>
              <a:rPr lang="de-DE" sz="2000" dirty="0" err="1">
                <a:latin typeface="+mj-lt"/>
              </a:rPr>
              <a:t>mean</a:t>
            </a:r>
            <a:r>
              <a:rPr lang="de-DE" sz="2000" dirty="0">
                <a:latin typeface="+mj-lt"/>
              </a:rPr>
              <a:t> </a:t>
            </a:r>
            <a:r>
              <a:rPr lang="de-DE" sz="2000" dirty="0" err="1">
                <a:latin typeface="+mj-lt"/>
              </a:rPr>
              <a:t>for</a:t>
            </a:r>
            <a:r>
              <a:rPr lang="de-DE" sz="2000" dirty="0">
                <a:latin typeface="+mj-lt"/>
              </a:rPr>
              <a:t> </a:t>
            </a:r>
            <a:r>
              <a:rPr lang="de-DE" sz="2000" dirty="0" err="1">
                <a:latin typeface="+mj-lt"/>
              </a:rPr>
              <a:t>each</a:t>
            </a:r>
            <a:r>
              <a:rPr lang="de-DE" sz="2000" dirty="0">
                <a:latin typeface="+mj-lt"/>
              </a:rPr>
              <a:t> </a:t>
            </a:r>
            <a:r>
              <a:rPr lang="de-DE" sz="2000" dirty="0" err="1">
                <a:latin typeface="+mj-lt"/>
              </a:rPr>
              <a:t>replicate</a:t>
            </a:r>
            <a:r>
              <a:rPr lang="de-DE" sz="2000" dirty="0">
                <a:latin typeface="+mj-lt"/>
              </a:rPr>
              <a:t> </a:t>
            </a:r>
            <a:r>
              <a:rPr lang="de-DE" sz="2000" dirty="0" err="1">
                <a:latin typeface="+mj-lt"/>
              </a:rPr>
              <a:t>over</a:t>
            </a:r>
            <a:r>
              <a:rPr lang="de-DE" sz="2000" dirty="0">
                <a:latin typeface="+mj-lt"/>
              </a:rPr>
              <a:t> all </a:t>
            </a:r>
            <a:r>
              <a:rPr lang="de-DE" sz="2000" dirty="0" err="1">
                <a:latin typeface="+mj-lt"/>
              </a:rPr>
              <a:t>fractions</a:t>
            </a:r>
            <a:endParaRPr lang="de-DE" sz="2000" dirty="0">
              <a:latin typeface="+mj-lt"/>
            </a:endParaRPr>
          </a:p>
        </p:txBody>
      </p:sp>
      <p:sp>
        <p:nvSpPr>
          <p:cNvPr id="14" name="Textfeld 13">
            <a:extLst>
              <a:ext uri="{FF2B5EF4-FFF2-40B4-BE49-F238E27FC236}">
                <a16:creationId xmlns:a16="http://schemas.microsoft.com/office/drawing/2014/main" id="{6A7B4247-FDDC-2FE7-E0FB-F2A543B13FEB}"/>
              </a:ext>
            </a:extLst>
          </p:cNvPr>
          <p:cNvSpPr txBox="1"/>
          <p:nvPr/>
        </p:nvSpPr>
        <p:spPr>
          <a:xfrm>
            <a:off x="0" y="3092856"/>
            <a:ext cx="12192000" cy="461665"/>
          </a:xfrm>
          <a:prstGeom prst="rect">
            <a:avLst/>
          </a:prstGeom>
          <a:noFill/>
        </p:spPr>
        <p:txBody>
          <a:bodyPr wrap="square">
            <a:spAutoFit/>
          </a:bodyPr>
          <a:lstStyle/>
          <a:p>
            <a:r>
              <a:rPr lang="de-DE" sz="2400" dirty="0"/>
              <a:t>2) 	</a:t>
            </a:r>
            <a:r>
              <a:rPr lang="de-DE" sz="2400" dirty="0" err="1"/>
              <a:t>Normalization</a:t>
            </a:r>
            <a:r>
              <a:rPr lang="de-DE" sz="2400" dirty="0"/>
              <a:t>: </a:t>
            </a:r>
            <a:r>
              <a:rPr lang="de-DE" sz="2000" dirty="0">
                <a:latin typeface="+mj-lt"/>
              </a:rPr>
              <a:t>to </a:t>
            </a:r>
            <a:r>
              <a:rPr lang="de-DE" sz="2000" dirty="0" err="1">
                <a:latin typeface="+mj-lt"/>
              </a:rPr>
              <a:t>value</a:t>
            </a:r>
            <a:r>
              <a:rPr lang="de-DE" sz="2000" dirty="0">
                <a:latin typeface="+mj-lt"/>
              </a:rPr>
              <a:t> 1</a:t>
            </a:r>
          </a:p>
        </p:txBody>
      </p:sp>
      <p:grpSp>
        <p:nvGrpSpPr>
          <p:cNvPr id="16" name="Gruppieren 15">
            <a:extLst>
              <a:ext uri="{FF2B5EF4-FFF2-40B4-BE49-F238E27FC236}">
                <a16:creationId xmlns:a16="http://schemas.microsoft.com/office/drawing/2014/main" id="{D57CB434-1DE3-B729-C338-1ED710DBA28A}"/>
              </a:ext>
            </a:extLst>
          </p:cNvPr>
          <p:cNvGrpSpPr/>
          <p:nvPr/>
        </p:nvGrpSpPr>
        <p:grpSpPr>
          <a:xfrm>
            <a:off x="957262" y="1663068"/>
            <a:ext cx="5943606" cy="1337294"/>
            <a:chOff x="957262" y="1841665"/>
            <a:chExt cx="5943606" cy="1337294"/>
          </a:xfrm>
        </p:grpSpPr>
        <p:grpSp>
          <p:nvGrpSpPr>
            <p:cNvPr id="7" name="Gruppieren 6">
              <a:extLst>
                <a:ext uri="{FF2B5EF4-FFF2-40B4-BE49-F238E27FC236}">
                  <a16:creationId xmlns:a16="http://schemas.microsoft.com/office/drawing/2014/main" id="{058897A4-03ED-C21E-8956-7D084EA77805}"/>
                </a:ext>
              </a:extLst>
            </p:cNvPr>
            <p:cNvGrpSpPr/>
            <p:nvPr/>
          </p:nvGrpSpPr>
          <p:grpSpPr>
            <a:xfrm>
              <a:off x="957262" y="1841665"/>
              <a:ext cx="5943606" cy="1337294"/>
              <a:chOff x="957262" y="3327575"/>
              <a:chExt cx="5943606" cy="1337294"/>
            </a:xfrm>
          </p:grpSpPr>
          <p:sp>
            <p:nvSpPr>
              <p:cNvPr id="8" name="Textfeld 7">
                <a:extLst>
                  <a:ext uri="{FF2B5EF4-FFF2-40B4-BE49-F238E27FC236}">
                    <a16:creationId xmlns:a16="http://schemas.microsoft.com/office/drawing/2014/main" id="{0B4CB0A4-1F57-EFB1-61A6-AAE59E0AB648}"/>
                  </a:ext>
                </a:extLst>
              </p:cNvPr>
              <p:cNvSpPr txBox="1"/>
              <p:nvPr/>
            </p:nvSpPr>
            <p:spPr>
              <a:xfrm>
                <a:off x="957262" y="3327575"/>
                <a:ext cx="2578904" cy="369332"/>
              </a:xfrm>
              <a:prstGeom prst="rect">
                <a:avLst/>
              </a:prstGeom>
              <a:noFill/>
            </p:spPr>
            <p:txBody>
              <a:bodyPr wrap="square">
                <a:spAutoFit/>
              </a:bodyPr>
              <a:lstStyle/>
              <a:p>
                <a:r>
                  <a:rPr lang="de-DE" sz="1800" dirty="0">
                    <a:latin typeface="+mj-lt"/>
                  </a:rPr>
                  <a:t>Mean </a:t>
                </a:r>
                <a:r>
                  <a:rPr lang="de-DE" sz="1800" dirty="0" err="1">
                    <a:latin typeface="+mj-lt"/>
                  </a:rPr>
                  <a:t>of</a:t>
                </a:r>
                <a:r>
                  <a:rPr lang="de-DE" sz="1800" dirty="0">
                    <a:latin typeface="+mj-lt"/>
                  </a:rPr>
                  <a:t> </a:t>
                </a:r>
                <a:r>
                  <a:rPr lang="de-DE" sz="1800" dirty="0" err="1">
                    <a:latin typeface="+mj-lt"/>
                  </a:rPr>
                  <a:t>replicate</a:t>
                </a:r>
                <a:r>
                  <a:rPr lang="de-DE" sz="1800" dirty="0">
                    <a:latin typeface="+mj-lt"/>
                  </a:rPr>
                  <a:t> 1</a:t>
                </a:r>
                <a:endParaRPr lang="de-DE" dirty="0"/>
              </a:p>
            </p:txBody>
          </p:sp>
          <p:sp>
            <p:nvSpPr>
              <p:cNvPr id="9" name="Textfeld 8">
                <a:extLst>
                  <a:ext uri="{FF2B5EF4-FFF2-40B4-BE49-F238E27FC236}">
                    <a16:creationId xmlns:a16="http://schemas.microsoft.com/office/drawing/2014/main" id="{E164AD12-E7BB-7206-AB82-57BC6DCAEBB2}"/>
                  </a:ext>
                </a:extLst>
              </p:cNvPr>
              <p:cNvSpPr txBox="1"/>
              <p:nvPr/>
            </p:nvSpPr>
            <p:spPr>
              <a:xfrm>
                <a:off x="957262" y="3778738"/>
                <a:ext cx="2214563" cy="369332"/>
              </a:xfrm>
              <a:prstGeom prst="rect">
                <a:avLst/>
              </a:prstGeom>
              <a:noFill/>
            </p:spPr>
            <p:txBody>
              <a:bodyPr wrap="square">
                <a:spAutoFit/>
              </a:bodyPr>
              <a:lstStyle/>
              <a:p>
                <a:r>
                  <a:rPr lang="de-DE" sz="1800" dirty="0">
                    <a:latin typeface="+mj-lt"/>
                  </a:rPr>
                  <a:t>Mean </a:t>
                </a:r>
                <a:r>
                  <a:rPr lang="de-DE" sz="1800" dirty="0" err="1">
                    <a:latin typeface="+mj-lt"/>
                  </a:rPr>
                  <a:t>of</a:t>
                </a:r>
                <a:r>
                  <a:rPr lang="de-DE" sz="1800" dirty="0">
                    <a:latin typeface="+mj-lt"/>
                  </a:rPr>
                  <a:t> </a:t>
                </a:r>
                <a:r>
                  <a:rPr lang="de-DE" sz="1800" dirty="0" err="1">
                    <a:latin typeface="+mj-lt"/>
                  </a:rPr>
                  <a:t>replicate</a:t>
                </a:r>
                <a:r>
                  <a:rPr lang="de-DE" sz="1800" dirty="0">
                    <a:latin typeface="+mj-lt"/>
                  </a:rPr>
                  <a:t> 2</a:t>
                </a:r>
                <a:endParaRPr lang="de-DE" dirty="0"/>
              </a:p>
            </p:txBody>
          </p:sp>
          <p:sp>
            <p:nvSpPr>
              <p:cNvPr id="10" name="Geschweifte Klammer rechts 9">
                <a:extLst>
                  <a:ext uri="{FF2B5EF4-FFF2-40B4-BE49-F238E27FC236}">
                    <a16:creationId xmlns:a16="http://schemas.microsoft.com/office/drawing/2014/main" id="{6DD737DB-1A76-7BA2-4B9E-739189422FE2}"/>
                  </a:ext>
                </a:extLst>
              </p:cNvPr>
              <p:cNvSpPr/>
              <p:nvPr/>
            </p:nvSpPr>
            <p:spPr>
              <a:xfrm>
                <a:off x="2978950" y="3327575"/>
                <a:ext cx="200025" cy="1337294"/>
              </a:xfrm>
              <a:prstGeom prst="righ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21771372-9671-2F35-54B3-10F32B5CFDC2}"/>
                  </a:ext>
                </a:extLst>
              </p:cNvPr>
              <p:cNvSpPr txBox="1"/>
              <p:nvPr/>
            </p:nvSpPr>
            <p:spPr>
              <a:xfrm>
                <a:off x="3367093" y="3673056"/>
                <a:ext cx="1147763" cy="646331"/>
              </a:xfrm>
              <a:prstGeom prst="rect">
                <a:avLst/>
              </a:prstGeom>
              <a:noFill/>
              <a:ln w="3175">
                <a:solidFill>
                  <a:schemeClr val="tx1"/>
                </a:solidFill>
              </a:ln>
            </p:spPr>
            <p:txBody>
              <a:bodyPr wrap="square">
                <a:spAutoFit/>
              </a:bodyPr>
              <a:lstStyle/>
              <a:p>
                <a:r>
                  <a:rPr lang="de-DE" sz="1800" dirty="0" err="1">
                    <a:latin typeface="+mj-lt"/>
                  </a:rPr>
                  <a:t>Smallest</a:t>
                </a:r>
                <a:r>
                  <a:rPr lang="de-DE" sz="1800" dirty="0">
                    <a:latin typeface="+mj-lt"/>
                  </a:rPr>
                  <a:t> </a:t>
                </a:r>
                <a:r>
                  <a:rPr lang="de-DE" sz="1800" dirty="0" err="1">
                    <a:latin typeface="+mj-lt"/>
                  </a:rPr>
                  <a:t>difference</a:t>
                </a:r>
                <a:endParaRPr lang="de-DE" dirty="0"/>
              </a:p>
            </p:txBody>
          </p:sp>
          <p:cxnSp>
            <p:nvCxnSpPr>
              <p:cNvPr id="12" name="Gerade Verbindung mit Pfeil 11">
                <a:extLst>
                  <a:ext uri="{FF2B5EF4-FFF2-40B4-BE49-F238E27FC236}">
                    <a16:creationId xmlns:a16="http://schemas.microsoft.com/office/drawing/2014/main" id="{D4FBB2E3-BB91-D507-D9E4-140DB08B2E05}"/>
                  </a:ext>
                </a:extLst>
              </p:cNvPr>
              <p:cNvCxnSpPr/>
              <p:nvPr/>
            </p:nvCxnSpPr>
            <p:spPr>
              <a:xfrm>
                <a:off x="4779175" y="3996221"/>
                <a:ext cx="7072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feld 12">
                <a:extLst>
                  <a:ext uri="{FF2B5EF4-FFF2-40B4-BE49-F238E27FC236}">
                    <a16:creationId xmlns:a16="http://schemas.microsoft.com/office/drawing/2014/main" id="{A570E655-9A1B-06FD-450C-5837E35C04F6}"/>
                  </a:ext>
                </a:extLst>
              </p:cNvPr>
              <p:cNvSpPr txBox="1"/>
              <p:nvPr/>
            </p:nvSpPr>
            <p:spPr>
              <a:xfrm>
                <a:off x="5486406" y="3672894"/>
                <a:ext cx="1414462" cy="646331"/>
              </a:xfrm>
              <a:prstGeom prst="rect">
                <a:avLst/>
              </a:prstGeom>
              <a:noFill/>
              <a:ln w="3175">
                <a:noFill/>
              </a:ln>
            </p:spPr>
            <p:txBody>
              <a:bodyPr wrap="square">
                <a:spAutoFit/>
              </a:bodyPr>
              <a:lstStyle/>
              <a:p>
                <a:pPr algn="ctr"/>
                <a:r>
                  <a:rPr lang="de-DE" sz="1800" dirty="0" err="1">
                    <a:latin typeface="+mj-lt"/>
                  </a:rPr>
                  <a:t>Calculate</a:t>
                </a:r>
                <a:r>
                  <a:rPr lang="de-DE" dirty="0">
                    <a:latin typeface="+mj-lt"/>
                  </a:rPr>
                  <a:t> </a:t>
                </a:r>
                <a:r>
                  <a:rPr lang="de-DE" dirty="0" err="1">
                    <a:latin typeface="+mj-lt"/>
                  </a:rPr>
                  <a:t>mean</a:t>
                </a:r>
                <a:r>
                  <a:rPr lang="de-DE" dirty="0">
                    <a:latin typeface="+mj-lt"/>
                  </a:rPr>
                  <a:t> </a:t>
                </a:r>
                <a:endParaRPr lang="de-DE" dirty="0"/>
              </a:p>
            </p:txBody>
          </p:sp>
        </p:grpSp>
        <p:sp>
          <p:nvSpPr>
            <p:cNvPr id="15" name="Textfeld 14">
              <a:extLst>
                <a:ext uri="{FF2B5EF4-FFF2-40B4-BE49-F238E27FC236}">
                  <a16:creationId xmlns:a16="http://schemas.microsoft.com/office/drawing/2014/main" id="{93134AB0-8391-661D-F3C2-C82B4BE3321C}"/>
                </a:ext>
              </a:extLst>
            </p:cNvPr>
            <p:cNvSpPr txBox="1"/>
            <p:nvPr/>
          </p:nvSpPr>
          <p:spPr>
            <a:xfrm>
              <a:off x="957262" y="2743991"/>
              <a:ext cx="2214563" cy="369332"/>
            </a:xfrm>
            <a:prstGeom prst="rect">
              <a:avLst/>
            </a:prstGeom>
            <a:noFill/>
          </p:spPr>
          <p:txBody>
            <a:bodyPr wrap="square">
              <a:spAutoFit/>
            </a:bodyPr>
            <a:lstStyle/>
            <a:p>
              <a:r>
                <a:rPr lang="de-DE" sz="1800" dirty="0">
                  <a:latin typeface="+mj-lt"/>
                </a:rPr>
                <a:t>Mean </a:t>
              </a:r>
              <a:r>
                <a:rPr lang="de-DE" sz="1800" dirty="0" err="1">
                  <a:latin typeface="+mj-lt"/>
                </a:rPr>
                <a:t>of</a:t>
              </a:r>
              <a:r>
                <a:rPr lang="de-DE" sz="1800" dirty="0">
                  <a:latin typeface="+mj-lt"/>
                </a:rPr>
                <a:t> </a:t>
              </a:r>
              <a:r>
                <a:rPr lang="de-DE" sz="1800" dirty="0" err="1">
                  <a:latin typeface="+mj-lt"/>
                </a:rPr>
                <a:t>replicate</a:t>
              </a:r>
              <a:r>
                <a:rPr lang="de-DE" sz="1800" dirty="0">
                  <a:latin typeface="+mj-lt"/>
                </a:rPr>
                <a:t> 3</a:t>
              </a:r>
              <a:endParaRPr lang="de-DE" dirty="0"/>
            </a:p>
          </p:txBody>
        </p:sp>
      </p:grpSp>
      <p:sp>
        <p:nvSpPr>
          <p:cNvPr id="19" name="Textfeld 18">
            <a:extLst>
              <a:ext uri="{FF2B5EF4-FFF2-40B4-BE49-F238E27FC236}">
                <a16:creationId xmlns:a16="http://schemas.microsoft.com/office/drawing/2014/main" id="{5B74CD14-1DDD-A79E-B8A8-CEC74C382133}"/>
              </a:ext>
            </a:extLst>
          </p:cNvPr>
          <p:cNvSpPr txBox="1"/>
          <p:nvPr/>
        </p:nvSpPr>
        <p:spPr>
          <a:xfrm>
            <a:off x="-7794" y="3647015"/>
            <a:ext cx="12192000" cy="461665"/>
          </a:xfrm>
          <a:prstGeom prst="rect">
            <a:avLst/>
          </a:prstGeom>
          <a:noFill/>
        </p:spPr>
        <p:txBody>
          <a:bodyPr wrap="square">
            <a:spAutoFit/>
          </a:bodyPr>
          <a:lstStyle/>
          <a:p>
            <a:r>
              <a:rPr lang="de-DE" sz="2400" dirty="0"/>
              <a:t>3) 	</a:t>
            </a:r>
            <a:r>
              <a:rPr lang="de-DE" sz="2400" dirty="0" err="1"/>
              <a:t>Descriptive</a:t>
            </a:r>
            <a:r>
              <a:rPr lang="de-DE" sz="2400" dirty="0"/>
              <a:t> </a:t>
            </a:r>
            <a:r>
              <a:rPr lang="de-DE" sz="2400" dirty="0" err="1"/>
              <a:t>Statistics</a:t>
            </a:r>
            <a:r>
              <a:rPr lang="de-DE" sz="2400" dirty="0"/>
              <a:t>: </a:t>
            </a:r>
            <a:r>
              <a:rPr lang="de-DE" sz="2000" dirty="0">
                <a:latin typeface="+mj-lt"/>
              </a:rPr>
              <a:t>QQ-plot </a:t>
            </a:r>
            <a:r>
              <a:rPr lang="de-DE" sz="2000" dirty="0" err="1">
                <a:latin typeface="+mj-lt"/>
              </a:rPr>
              <a:t>with</a:t>
            </a:r>
            <a:r>
              <a:rPr lang="de-DE" sz="2000" dirty="0">
                <a:latin typeface="+mj-lt"/>
              </a:rPr>
              <a:t> </a:t>
            </a:r>
            <a:r>
              <a:rPr lang="de-DE" sz="2000" dirty="0" err="1">
                <a:latin typeface="+mj-lt"/>
              </a:rPr>
              <a:t>mean</a:t>
            </a:r>
            <a:r>
              <a:rPr lang="de-DE" sz="2000" dirty="0">
                <a:latin typeface="+mj-lt"/>
              </a:rPr>
              <a:t> </a:t>
            </a:r>
            <a:r>
              <a:rPr lang="de-DE" sz="2000" dirty="0" err="1">
                <a:latin typeface="+mj-lt"/>
              </a:rPr>
              <a:t>of</a:t>
            </a:r>
            <a:r>
              <a:rPr lang="de-DE" sz="2000" dirty="0">
                <a:latin typeface="+mj-lt"/>
              </a:rPr>
              <a:t> </a:t>
            </a:r>
            <a:r>
              <a:rPr lang="de-DE" sz="2000" dirty="0" err="1">
                <a:latin typeface="+mj-lt"/>
              </a:rPr>
              <a:t>fraction</a:t>
            </a:r>
            <a:r>
              <a:rPr lang="de-DE" sz="2000" dirty="0">
                <a:latin typeface="+mj-lt"/>
              </a:rPr>
              <a:t> </a:t>
            </a:r>
            <a:r>
              <a:rPr lang="de-DE" sz="2000" dirty="0" err="1">
                <a:latin typeface="+mj-lt"/>
              </a:rPr>
              <a:t>of</a:t>
            </a:r>
            <a:r>
              <a:rPr lang="de-DE" sz="2000" dirty="0">
                <a:latin typeface="+mj-lt"/>
              </a:rPr>
              <a:t> </a:t>
            </a:r>
            <a:r>
              <a:rPr lang="de-DE" sz="2000" dirty="0" err="1">
                <a:latin typeface="+mj-lt"/>
              </a:rPr>
              <a:t>DNAse</a:t>
            </a:r>
            <a:r>
              <a:rPr lang="de-DE" sz="2000" dirty="0">
                <a:latin typeface="+mj-lt"/>
              </a:rPr>
              <a:t> &amp; Control </a:t>
            </a:r>
          </a:p>
        </p:txBody>
      </p:sp>
      <p:sp>
        <p:nvSpPr>
          <p:cNvPr id="25" name="Textfeld 24">
            <a:extLst>
              <a:ext uri="{FF2B5EF4-FFF2-40B4-BE49-F238E27FC236}">
                <a16:creationId xmlns:a16="http://schemas.microsoft.com/office/drawing/2014/main" id="{66A787AD-79FC-EBC2-8EA7-24F02EB7C1AB}"/>
              </a:ext>
            </a:extLst>
          </p:cNvPr>
          <p:cNvSpPr txBox="1"/>
          <p:nvPr/>
        </p:nvSpPr>
        <p:spPr>
          <a:xfrm>
            <a:off x="5258592" y="4644346"/>
            <a:ext cx="6090401" cy="1200329"/>
          </a:xfrm>
          <a:prstGeom prst="rect">
            <a:avLst/>
          </a:prstGeom>
          <a:noFill/>
          <a:ln>
            <a:solidFill>
              <a:schemeClr val="tx1"/>
            </a:solidFill>
          </a:ln>
        </p:spPr>
        <p:txBody>
          <a:bodyPr wrap="square">
            <a:spAutoFit/>
          </a:bodyPr>
          <a:lstStyle/>
          <a:p>
            <a:r>
              <a:rPr lang="de-DE" sz="2400" dirty="0">
                <a:latin typeface="+mj-lt"/>
              </a:rPr>
              <a:t>High </a:t>
            </a:r>
            <a:r>
              <a:rPr lang="de-DE" sz="2400" dirty="0" err="1">
                <a:latin typeface="+mj-lt"/>
              </a:rPr>
              <a:t>correlation</a:t>
            </a:r>
            <a:r>
              <a:rPr lang="de-DE" sz="2400" dirty="0">
                <a:latin typeface="+mj-lt"/>
              </a:rPr>
              <a:t> </a:t>
            </a:r>
            <a:r>
              <a:rPr lang="de-DE" sz="2400" dirty="0" err="1">
                <a:latin typeface="+mj-lt"/>
              </a:rPr>
              <a:t>means</a:t>
            </a:r>
            <a:r>
              <a:rPr lang="de-DE" sz="2400" dirty="0">
                <a:latin typeface="+mj-lt"/>
              </a:rPr>
              <a:t> </a:t>
            </a:r>
            <a:r>
              <a:rPr lang="de-DE" sz="2400" b="1" dirty="0">
                <a:latin typeface="+mj-lt"/>
              </a:rPr>
              <a:t>not </a:t>
            </a:r>
            <a:r>
              <a:rPr lang="de-DE" sz="2400" dirty="0">
                <a:latin typeface="+mj-lt"/>
              </a:rPr>
              <a:t>RNA </a:t>
            </a:r>
            <a:r>
              <a:rPr lang="de-DE" sz="2400" dirty="0" err="1">
                <a:latin typeface="+mj-lt"/>
              </a:rPr>
              <a:t>binding</a:t>
            </a:r>
            <a:r>
              <a:rPr lang="de-DE" sz="2400" dirty="0">
                <a:latin typeface="+mj-lt"/>
              </a:rPr>
              <a:t> </a:t>
            </a:r>
            <a:r>
              <a:rPr lang="de-DE" sz="2400" dirty="0" err="1">
                <a:latin typeface="+mj-lt"/>
              </a:rPr>
              <a:t>protein</a:t>
            </a:r>
            <a:endParaRPr lang="de-DE" sz="2400" dirty="0">
              <a:latin typeface="+mj-lt"/>
            </a:endParaRPr>
          </a:p>
          <a:p>
            <a:endParaRPr lang="de-DE" sz="2400" dirty="0">
              <a:latin typeface="+mj-lt"/>
            </a:endParaRPr>
          </a:p>
          <a:p>
            <a:r>
              <a:rPr lang="de-DE" sz="2400" dirty="0">
                <a:latin typeface="+mj-lt"/>
              </a:rPr>
              <a:t>	RNA </a:t>
            </a:r>
            <a:r>
              <a:rPr lang="de-DE" sz="2400" dirty="0" err="1">
                <a:latin typeface="+mj-lt"/>
              </a:rPr>
              <a:t>binding</a:t>
            </a:r>
            <a:r>
              <a:rPr lang="de-DE" sz="2400" dirty="0">
                <a:latin typeface="+mj-lt"/>
              </a:rPr>
              <a:t> </a:t>
            </a:r>
            <a:r>
              <a:rPr lang="de-DE" sz="2400" dirty="0" err="1">
                <a:latin typeface="+mj-lt"/>
              </a:rPr>
              <a:t>protein</a:t>
            </a:r>
            <a:r>
              <a:rPr lang="de-DE" sz="2400" dirty="0">
                <a:latin typeface="+mj-lt"/>
              </a:rPr>
              <a:t> = 	?</a:t>
            </a:r>
          </a:p>
        </p:txBody>
      </p:sp>
      <p:grpSp>
        <p:nvGrpSpPr>
          <p:cNvPr id="29" name="Gruppieren 28">
            <a:extLst>
              <a:ext uri="{FF2B5EF4-FFF2-40B4-BE49-F238E27FC236}">
                <a16:creationId xmlns:a16="http://schemas.microsoft.com/office/drawing/2014/main" id="{15099023-B94C-CC4A-C9B0-C091BF74BC3D}"/>
              </a:ext>
            </a:extLst>
          </p:cNvPr>
          <p:cNvGrpSpPr/>
          <p:nvPr/>
        </p:nvGrpSpPr>
        <p:grpSpPr>
          <a:xfrm>
            <a:off x="843007" y="4201174"/>
            <a:ext cx="3936168" cy="2483135"/>
            <a:chOff x="869201" y="4338860"/>
            <a:chExt cx="3936168" cy="2483135"/>
          </a:xfrm>
        </p:grpSpPr>
        <p:pic>
          <p:nvPicPr>
            <p:cNvPr id="1026" name="Picture 2">
              <a:extLst>
                <a:ext uri="{FF2B5EF4-FFF2-40B4-BE49-F238E27FC236}">
                  <a16:creationId xmlns:a16="http://schemas.microsoft.com/office/drawing/2014/main" id="{899E346B-98C1-99CA-F79D-016883E83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531" y="4338860"/>
              <a:ext cx="3652838" cy="219496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uppieren 27">
              <a:extLst>
                <a:ext uri="{FF2B5EF4-FFF2-40B4-BE49-F238E27FC236}">
                  <a16:creationId xmlns:a16="http://schemas.microsoft.com/office/drawing/2014/main" id="{5466854D-D9E8-ABB7-426B-839159720FBC}"/>
                </a:ext>
              </a:extLst>
            </p:cNvPr>
            <p:cNvGrpSpPr/>
            <p:nvPr/>
          </p:nvGrpSpPr>
          <p:grpSpPr>
            <a:xfrm>
              <a:off x="869201" y="4412700"/>
              <a:ext cx="2537330" cy="2409295"/>
              <a:chOff x="869201" y="4412700"/>
              <a:chExt cx="2537330" cy="2409295"/>
            </a:xfrm>
          </p:grpSpPr>
          <p:sp>
            <p:nvSpPr>
              <p:cNvPr id="21" name="Textfeld 20">
                <a:extLst>
                  <a:ext uri="{FF2B5EF4-FFF2-40B4-BE49-F238E27FC236}">
                    <a16:creationId xmlns:a16="http://schemas.microsoft.com/office/drawing/2014/main" id="{FDF36E84-EAE1-0EF2-98BC-DB4FDB1915F0}"/>
                  </a:ext>
                </a:extLst>
              </p:cNvPr>
              <p:cNvSpPr txBox="1"/>
              <p:nvPr/>
            </p:nvSpPr>
            <p:spPr>
              <a:xfrm>
                <a:off x="2551369" y="6452663"/>
                <a:ext cx="855162" cy="369332"/>
              </a:xfrm>
              <a:prstGeom prst="rect">
                <a:avLst/>
              </a:prstGeom>
              <a:noFill/>
            </p:spPr>
            <p:txBody>
              <a:bodyPr wrap="square">
                <a:spAutoFit/>
              </a:bodyPr>
              <a:lstStyle/>
              <a:p>
                <a:r>
                  <a:rPr lang="de-DE" sz="1800" dirty="0" err="1">
                    <a:latin typeface="+mj-lt"/>
                  </a:rPr>
                  <a:t>DNAse</a:t>
                </a:r>
                <a:endParaRPr lang="de-DE" dirty="0"/>
              </a:p>
            </p:txBody>
          </p:sp>
          <p:sp>
            <p:nvSpPr>
              <p:cNvPr id="23" name="Textfeld 22">
                <a:extLst>
                  <a:ext uri="{FF2B5EF4-FFF2-40B4-BE49-F238E27FC236}">
                    <a16:creationId xmlns:a16="http://schemas.microsoft.com/office/drawing/2014/main" id="{8B73DB97-5B8F-74DA-D452-D9652BFD3BF6}"/>
                  </a:ext>
                </a:extLst>
              </p:cNvPr>
              <p:cNvSpPr txBox="1"/>
              <p:nvPr/>
            </p:nvSpPr>
            <p:spPr>
              <a:xfrm rot="16200000">
                <a:off x="580938" y="5251674"/>
                <a:ext cx="945858" cy="369332"/>
              </a:xfrm>
              <a:prstGeom prst="rect">
                <a:avLst/>
              </a:prstGeom>
              <a:noFill/>
            </p:spPr>
            <p:txBody>
              <a:bodyPr wrap="square">
                <a:spAutoFit/>
              </a:bodyPr>
              <a:lstStyle/>
              <a:p>
                <a:r>
                  <a:rPr lang="de-DE" sz="1800" dirty="0">
                    <a:latin typeface="+mj-lt"/>
                  </a:rPr>
                  <a:t>Control </a:t>
                </a:r>
                <a:endParaRPr lang="de-DE" dirty="0"/>
              </a:p>
            </p:txBody>
          </p:sp>
          <p:sp>
            <p:nvSpPr>
              <p:cNvPr id="27" name="Textfeld 26">
                <a:extLst>
                  <a:ext uri="{FF2B5EF4-FFF2-40B4-BE49-F238E27FC236}">
                    <a16:creationId xmlns:a16="http://schemas.microsoft.com/office/drawing/2014/main" id="{90144C7E-553D-D242-C17A-B37C993A04C5}"/>
                  </a:ext>
                </a:extLst>
              </p:cNvPr>
              <p:cNvSpPr txBox="1"/>
              <p:nvPr/>
            </p:nvSpPr>
            <p:spPr>
              <a:xfrm>
                <a:off x="1329167" y="4412700"/>
                <a:ext cx="1835093" cy="369332"/>
              </a:xfrm>
              <a:prstGeom prst="rect">
                <a:avLst/>
              </a:prstGeom>
              <a:noFill/>
            </p:spPr>
            <p:txBody>
              <a:bodyPr wrap="square">
                <a:spAutoFit/>
              </a:bodyPr>
              <a:lstStyle/>
              <a:p>
                <a:r>
                  <a:rPr lang="de-DE" sz="1800" dirty="0">
                    <a:latin typeface="+mj-lt"/>
                  </a:rPr>
                  <a:t>High </a:t>
                </a:r>
                <a:r>
                  <a:rPr lang="de-DE" sz="1800" dirty="0" err="1">
                    <a:latin typeface="+mj-lt"/>
                  </a:rPr>
                  <a:t>correlation</a:t>
                </a:r>
                <a:r>
                  <a:rPr lang="de-DE" sz="1800" dirty="0">
                    <a:latin typeface="+mj-lt"/>
                  </a:rPr>
                  <a:t> </a:t>
                </a:r>
                <a:endParaRPr lang="de-DE" dirty="0"/>
              </a:p>
            </p:txBody>
          </p:sp>
        </p:grpSp>
      </p:grpSp>
    </p:spTree>
    <p:extLst>
      <p:ext uri="{BB962C8B-B14F-4D97-AF65-F5344CB8AC3E}">
        <p14:creationId xmlns:p14="http://schemas.microsoft.com/office/powerpoint/2010/main" val="412619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36DC1F4-E535-AC3D-BD27-F293F35BA79F}"/>
              </a:ext>
            </a:extLst>
          </p:cNvPr>
          <p:cNvSpPr txBox="1"/>
          <p:nvPr/>
        </p:nvSpPr>
        <p:spPr>
          <a:xfrm>
            <a:off x="0" y="261226"/>
            <a:ext cx="12192000" cy="707886"/>
          </a:xfrm>
          <a:prstGeom prst="rect">
            <a:avLst/>
          </a:prstGeom>
          <a:noFill/>
        </p:spPr>
        <p:txBody>
          <a:bodyPr wrap="square">
            <a:spAutoFit/>
          </a:bodyPr>
          <a:lstStyle/>
          <a:p>
            <a:r>
              <a:rPr lang="de-DE" sz="4000">
                <a:latin typeface="Arial" panose="020B0604020202020204" pitchFamily="34" charset="0"/>
                <a:cs typeface="Arial" panose="020B0604020202020204" pitchFamily="34" charset="0"/>
              </a:rPr>
              <a:t>	TIMELINE</a:t>
            </a:r>
          </a:p>
        </p:txBody>
      </p:sp>
      <p:cxnSp>
        <p:nvCxnSpPr>
          <p:cNvPr id="3" name="Gerader Verbinder 2">
            <a:extLst>
              <a:ext uri="{FF2B5EF4-FFF2-40B4-BE49-F238E27FC236}">
                <a16:creationId xmlns:a16="http://schemas.microsoft.com/office/drawing/2014/main" id="{8F60900B-8F5E-91AD-0AC2-C90A7FADA2E0}"/>
              </a:ext>
            </a:extLst>
          </p:cNvPr>
          <p:cNvCxnSpPr/>
          <p:nvPr/>
        </p:nvCxnSpPr>
        <p:spPr>
          <a:xfrm>
            <a:off x="0" y="1004415"/>
            <a:ext cx="12269096"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33" name="Gruppieren 32">
            <a:extLst>
              <a:ext uri="{FF2B5EF4-FFF2-40B4-BE49-F238E27FC236}">
                <a16:creationId xmlns:a16="http://schemas.microsoft.com/office/drawing/2014/main" id="{4AD2B47D-96A2-F5C2-3396-43A3849873E8}"/>
              </a:ext>
            </a:extLst>
          </p:cNvPr>
          <p:cNvGrpSpPr/>
          <p:nvPr/>
        </p:nvGrpSpPr>
        <p:grpSpPr>
          <a:xfrm>
            <a:off x="53454" y="2779538"/>
            <a:ext cx="12098739" cy="1746914"/>
            <a:chOff x="326666" y="3219022"/>
            <a:chExt cx="11541219" cy="1303763"/>
          </a:xfrm>
        </p:grpSpPr>
        <p:grpSp>
          <p:nvGrpSpPr>
            <p:cNvPr id="22" name="Gruppieren 21">
              <a:extLst>
                <a:ext uri="{FF2B5EF4-FFF2-40B4-BE49-F238E27FC236}">
                  <a16:creationId xmlns:a16="http://schemas.microsoft.com/office/drawing/2014/main" id="{03FDB9A1-4D79-F56E-AE39-92F7571EEB8F}"/>
                </a:ext>
              </a:extLst>
            </p:cNvPr>
            <p:cNvGrpSpPr/>
            <p:nvPr/>
          </p:nvGrpSpPr>
          <p:grpSpPr>
            <a:xfrm>
              <a:off x="401592" y="3219022"/>
              <a:ext cx="11388816" cy="1303763"/>
              <a:chOff x="873456" y="1731416"/>
              <a:chExt cx="11388816" cy="1303763"/>
            </a:xfrm>
          </p:grpSpPr>
          <p:sp>
            <p:nvSpPr>
              <p:cNvPr id="20" name="Freihandform: Form 22" descr="Zeitachse ">
                <a:extLst>
                  <a:ext uri="{FF2B5EF4-FFF2-40B4-BE49-F238E27FC236}">
                    <a16:creationId xmlns:a16="http://schemas.microsoft.com/office/drawing/2014/main" id="{B2118D8E-9EE1-7610-435E-2A90A3DADB3A}"/>
                  </a:ext>
                </a:extLst>
              </p:cNvPr>
              <p:cNvSpPr/>
              <p:nvPr/>
            </p:nvSpPr>
            <p:spPr>
              <a:xfrm flipH="1" flipV="1">
                <a:off x="873456" y="1745064"/>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71000">
                    <a:schemeClr val="accent4">
                      <a:lumMod val="75000"/>
                    </a:schemeClr>
                  </a:gs>
                  <a:gs pos="29000">
                    <a:schemeClr val="accent6">
                      <a:lumMod val="60000"/>
                      <a:lumOff val="40000"/>
                    </a:schemeClr>
                  </a:gs>
                  <a:gs pos="18000">
                    <a:schemeClr val="accent6">
                      <a:lumMod val="75000"/>
                    </a:schemeClr>
                  </a:gs>
                  <a:gs pos="81000">
                    <a:schemeClr val="accent4">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sp>
            <p:nvSpPr>
              <p:cNvPr id="21" name="Freihandform: Form 22" descr="Zeitachse ">
                <a:extLst>
                  <a:ext uri="{FF2B5EF4-FFF2-40B4-BE49-F238E27FC236}">
                    <a16:creationId xmlns:a16="http://schemas.microsoft.com/office/drawing/2014/main" id="{B3D93231-0E47-E5BC-4FB0-AC46E0784D5E}"/>
                  </a:ext>
                </a:extLst>
              </p:cNvPr>
              <p:cNvSpPr/>
              <p:nvPr/>
            </p:nvSpPr>
            <p:spPr>
              <a:xfrm flipH="1" flipV="1">
                <a:off x="6539002" y="1731416"/>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7000">
                    <a:srgbClr val="C55A11"/>
                  </a:gs>
                  <a:gs pos="0">
                    <a:schemeClr val="accent4">
                      <a:lumMod val="60000"/>
                      <a:lumOff val="40000"/>
                    </a:schemeClr>
                  </a:gs>
                  <a:gs pos="27000">
                    <a:schemeClr val="accent2">
                      <a:lumMod val="60000"/>
                      <a:lumOff val="40000"/>
                    </a:schemeClr>
                  </a:gs>
                  <a:gs pos="8000">
                    <a:schemeClr val="accent2">
                      <a:lumMod val="40000"/>
                      <a:lumOff val="60000"/>
                    </a:schemeClr>
                  </a:gs>
                  <a:gs pos="87000">
                    <a:schemeClr val="accent2">
                      <a:lumMod val="5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grpSp>
        <p:sp>
          <p:nvSpPr>
            <p:cNvPr id="23" name="Ellipse 22" descr="Zeitachsenendpunkte">
              <a:extLst>
                <a:ext uri="{FF2B5EF4-FFF2-40B4-BE49-F238E27FC236}">
                  <a16:creationId xmlns:a16="http://schemas.microsoft.com/office/drawing/2014/main" id="{9A649793-D42F-93F3-7602-1DEFB88860D8}"/>
                </a:ext>
              </a:extLst>
            </p:cNvPr>
            <p:cNvSpPr/>
            <p:nvPr/>
          </p:nvSpPr>
          <p:spPr>
            <a:xfrm>
              <a:off x="326666" y="3727737"/>
              <a:ext cx="218092" cy="218092"/>
            </a:xfrm>
            <a:prstGeom prst="ellipse">
              <a:avLst/>
            </a:prstGeom>
            <a:solidFill>
              <a:schemeClr val="accent6">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4" name="Ellipse 23" descr="Zeitachsenendpunkte">
              <a:extLst>
                <a:ext uri="{FF2B5EF4-FFF2-40B4-BE49-F238E27FC236}">
                  <a16:creationId xmlns:a16="http://schemas.microsoft.com/office/drawing/2014/main" id="{5DBD8E1B-2148-BFCC-9752-9E256BB314ED}"/>
                </a:ext>
              </a:extLst>
            </p:cNvPr>
            <p:cNvSpPr/>
            <p:nvPr/>
          </p:nvSpPr>
          <p:spPr>
            <a:xfrm>
              <a:off x="11649793" y="3736833"/>
              <a:ext cx="218092" cy="218092"/>
            </a:xfrm>
            <a:prstGeom prst="ellipse">
              <a:avLst/>
            </a:prstGeom>
            <a:solidFill>
              <a:schemeClr val="accent2">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5" name="Ellipse 24">
              <a:extLst>
                <a:ext uri="{FF2B5EF4-FFF2-40B4-BE49-F238E27FC236}">
                  <a16:creationId xmlns:a16="http://schemas.microsoft.com/office/drawing/2014/main" id="{57CBC6A2-8EF2-528A-0B31-045E169A4D96}"/>
                </a:ext>
              </a:extLst>
            </p:cNvPr>
            <p:cNvSpPr/>
            <p:nvPr/>
          </p:nvSpPr>
          <p:spPr>
            <a:xfrm>
              <a:off x="688195" y="3417221"/>
              <a:ext cx="940762" cy="839124"/>
            </a:xfrm>
            <a:prstGeom prst="ellipse">
              <a:avLst/>
            </a:prstGeom>
            <a:solidFill>
              <a:schemeClr val="bg1"/>
            </a:solid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1</a:t>
              </a:r>
              <a:r>
                <a:rPr lang="en-US" sz="2800" baseline="30000">
                  <a:solidFill>
                    <a:schemeClr val="tx1"/>
                  </a:solidFill>
                  <a:latin typeface="Arial" panose="020B0604020202020204" pitchFamily="34" charset="0"/>
                  <a:cs typeface="Arial" panose="020B0604020202020204" pitchFamily="34" charset="0"/>
                </a:rPr>
                <a:t>st</a:t>
              </a:r>
              <a:endParaRPr lang="de-DE" sz="2800">
                <a:solidFill>
                  <a:schemeClr val="tx1"/>
                </a:solidFill>
                <a:latin typeface="Arial" panose="020B0604020202020204" pitchFamily="34" charset="0"/>
                <a:cs typeface="Arial" panose="020B0604020202020204" pitchFamily="34" charset="0"/>
              </a:endParaRPr>
            </a:p>
          </p:txBody>
        </p:sp>
        <p:sp>
          <p:nvSpPr>
            <p:cNvPr id="26" name="Ellipse 25">
              <a:extLst>
                <a:ext uri="{FF2B5EF4-FFF2-40B4-BE49-F238E27FC236}">
                  <a16:creationId xmlns:a16="http://schemas.microsoft.com/office/drawing/2014/main" id="{D34032A3-201C-E432-BDCA-87AADF4596C9}"/>
                </a:ext>
              </a:extLst>
            </p:cNvPr>
            <p:cNvSpPr/>
            <p:nvPr/>
          </p:nvSpPr>
          <p:spPr>
            <a:xfrm>
              <a:off x="2089365" y="3415771"/>
              <a:ext cx="940762" cy="839124"/>
            </a:xfrm>
            <a:prstGeom prst="ellipse">
              <a:avLst/>
            </a:prstGeom>
            <a:solidFill>
              <a:schemeClr val="bg1"/>
            </a:solidFill>
            <a:ln w="38100">
              <a:solidFill>
                <a:srgbClr val="AEC3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2</a:t>
              </a:r>
              <a:r>
                <a:rPr lang="en-US" sz="2800" baseline="30000">
                  <a:solidFill>
                    <a:schemeClr val="tx1"/>
                  </a:solidFill>
                  <a:latin typeface="Arial" panose="020B0604020202020204" pitchFamily="34" charset="0"/>
                  <a:cs typeface="Arial" panose="020B0604020202020204" pitchFamily="34" charset="0"/>
                </a:rPr>
                <a:t>nd</a:t>
              </a:r>
              <a:endParaRPr lang="de-DE" sz="2800">
                <a:solidFill>
                  <a:schemeClr val="tx1"/>
                </a:solidFill>
                <a:latin typeface="Arial" panose="020B0604020202020204" pitchFamily="34" charset="0"/>
                <a:cs typeface="Arial" panose="020B0604020202020204" pitchFamily="34" charset="0"/>
              </a:endParaRPr>
            </a:p>
          </p:txBody>
        </p:sp>
        <p:sp>
          <p:nvSpPr>
            <p:cNvPr id="27" name="Ellipse 26">
              <a:extLst>
                <a:ext uri="{FF2B5EF4-FFF2-40B4-BE49-F238E27FC236}">
                  <a16:creationId xmlns:a16="http://schemas.microsoft.com/office/drawing/2014/main" id="{443A641A-8E78-BCD7-7E85-8EDC691358BA}"/>
                </a:ext>
              </a:extLst>
            </p:cNvPr>
            <p:cNvSpPr/>
            <p:nvPr/>
          </p:nvSpPr>
          <p:spPr>
            <a:xfrm>
              <a:off x="3490535" y="3417221"/>
              <a:ext cx="940762" cy="839124"/>
            </a:xfrm>
            <a:prstGeom prst="ellipse">
              <a:avLst/>
            </a:prstGeom>
            <a:solidFill>
              <a:schemeClr val="bg1"/>
            </a:solidFill>
            <a:ln w="38100">
              <a:solidFill>
                <a:srgbClr val="BB9D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3</a:t>
              </a:r>
              <a:r>
                <a:rPr lang="en-US" sz="2800" baseline="30000">
                  <a:solidFill>
                    <a:schemeClr val="tx1"/>
                  </a:solidFill>
                  <a:latin typeface="Arial" panose="020B0604020202020204" pitchFamily="34" charset="0"/>
                  <a:cs typeface="Arial" panose="020B0604020202020204" pitchFamily="34" charset="0"/>
                </a:rPr>
                <a:t>rd</a:t>
              </a:r>
              <a:endParaRPr lang="de-DE" sz="2800">
                <a:solidFill>
                  <a:schemeClr val="tx1"/>
                </a:solidFill>
                <a:latin typeface="Arial" panose="020B0604020202020204" pitchFamily="34" charset="0"/>
                <a:cs typeface="Arial" panose="020B0604020202020204" pitchFamily="34" charset="0"/>
              </a:endParaRPr>
            </a:p>
          </p:txBody>
        </p:sp>
        <p:sp>
          <p:nvSpPr>
            <p:cNvPr id="28" name="Ellipse 27">
              <a:extLst>
                <a:ext uri="{FF2B5EF4-FFF2-40B4-BE49-F238E27FC236}">
                  <a16:creationId xmlns:a16="http://schemas.microsoft.com/office/drawing/2014/main" id="{497C4F9E-AC51-095D-1E37-C0A1A330DAB1}"/>
                </a:ext>
              </a:extLst>
            </p:cNvPr>
            <p:cNvSpPr/>
            <p:nvPr/>
          </p:nvSpPr>
          <p:spPr>
            <a:xfrm>
              <a:off x="4922138" y="3414568"/>
              <a:ext cx="940762" cy="839124"/>
            </a:xfrm>
            <a:prstGeom prst="ellipse">
              <a:avLst/>
            </a:prstGeom>
            <a:solidFill>
              <a:schemeClr val="bg1"/>
            </a:solid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4</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29" name="Ellipse 28">
              <a:extLst>
                <a:ext uri="{FF2B5EF4-FFF2-40B4-BE49-F238E27FC236}">
                  <a16:creationId xmlns:a16="http://schemas.microsoft.com/office/drawing/2014/main" id="{3F7BD3CE-BBDE-1EC2-CEC1-8CA273ACEDC7}"/>
                </a:ext>
              </a:extLst>
            </p:cNvPr>
            <p:cNvSpPr/>
            <p:nvPr/>
          </p:nvSpPr>
          <p:spPr>
            <a:xfrm>
              <a:off x="6323308" y="3414568"/>
              <a:ext cx="940762" cy="839124"/>
            </a:xfrm>
            <a:prstGeom prst="ellipse">
              <a:avLst/>
            </a:prstGeom>
            <a:solidFill>
              <a:schemeClr val="bg1"/>
            </a:solidFill>
            <a:ln w="38100">
              <a:solidFill>
                <a:srgbClr val="F7C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5</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30" name="Ellipse 29">
              <a:extLst>
                <a:ext uri="{FF2B5EF4-FFF2-40B4-BE49-F238E27FC236}">
                  <a16:creationId xmlns:a16="http://schemas.microsoft.com/office/drawing/2014/main" id="{FE52A2C8-37F9-BB1B-64DF-2B6F9F8A6F6E}"/>
                </a:ext>
              </a:extLst>
            </p:cNvPr>
            <p:cNvSpPr/>
            <p:nvPr/>
          </p:nvSpPr>
          <p:spPr>
            <a:xfrm>
              <a:off x="7752807" y="3414568"/>
              <a:ext cx="940762" cy="839124"/>
            </a:xfrm>
            <a:prstGeom prst="ellipse">
              <a:avLst/>
            </a:prstGeom>
            <a:solidFill>
              <a:schemeClr val="bg1"/>
            </a:solidFill>
            <a:ln w="38100">
              <a:solidFill>
                <a:srgbClr val="E596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6</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sp>
          <p:nvSpPr>
            <p:cNvPr id="31" name="Ellipse 30">
              <a:extLst>
                <a:ext uri="{FF2B5EF4-FFF2-40B4-BE49-F238E27FC236}">
                  <a16:creationId xmlns:a16="http://schemas.microsoft.com/office/drawing/2014/main" id="{5F7660F3-B241-90FC-3A81-871714BB1A7F}"/>
                </a:ext>
              </a:extLst>
            </p:cNvPr>
            <p:cNvSpPr/>
            <p:nvPr/>
          </p:nvSpPr>
          <p:spPr>
            <a:xfrm>
              <a:off x="9190526" y="3414568"/>
              <a:ext cx="940762" cy="839124"/>
            </a:xfrm>
            <a:prstGeom prst="ellipse">
              <a:avLst/>
            </a:prstGeom>
            <a:solidFill>
              <a:schemeClr val="bg1"/>
            </a:solidFill>
            <a:ln w="38100">
              <a:solidFill>
                <a:srgbClr val="C961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7</a:t>
              </a:r>
              <a:r>
                <a:rPr lang="en-US" sz="3200" baseline="30000">
                  <a:solidFill>
                    <a:schemeClr val="tx1"/>
                  </a:solidFill>
                  <a:latin typeface="Arial" panose="020B0604020202020204" pitchFamily="34" charset="0"/>
                  <a:cs typeface="Arial" panose="020B0604020202020204" pitchFamily="34" charset="0"/>
                </a:rPr>
                <a:t>th</a:t>
              </a:r>
              <a:endParaRPr lang="de-DE" sz="3200">
                <a:solidFill>
                  <a:schemeClr val="accent4"/>
                </a:solidFill>
              </a:endParaRPr>
            </a:p>
          </p:txBody>
        </p:sp>
        <p:sp>
          <p:nvSpPr>
            <p:cNvPr id="32" name="Ellipse 31">
              <a:extLst>
                <a:ext uri="{FF2B5EF4-FFF2-40B4-BE49-F238E27FC236}">
                  <a16:creationId xmlns:a16="http://schemas.microsoft.com/office/drawing/2014/main" id="{29266791-BE1A-D07B-5420-629BF88FF74D}"/>
                </a:ext>
              </a:extLst>
            </p:cNvPr>
            <p:cNvSpPr/>
            <p:nvPr/>
          </p:nvSpPr>
          <p:spPr>
            <a:xfrm>
              <a:off x="10587684" y="3392227"/>
              <a:ext cx="940762" cy="839124"/>
            </a:xfrm>
            <a:prstGeom prst="ellipse">
              <a:avLst/>
            </a:prstGeom>
            <a:solidFill>
              <a:schemeClr val="bg1"/>
            </a:solidFill>
            <a:ln w="38100">
              <a:solidFill>
                <a:srgbClr val="843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8</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a:p>
              <a:pPr algn="ctr"/>
              <a:r>
                <a:rPr lang="en-US" sz="2800">
                  <a:solidFill>
                    <a:schemeClr val="tx1"/>
                  </a:solidFill>
                  <a:latin typeface="Arial" panose="020B0604020202020204" pitchFamily="34" charset="0"/>
                  <a:cs typeface="Arial" panose="020B0604020202020204" pitchFamily="34" charset="0"/>
                </a:rPr>
                <a:t>9</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grpSp>
      <p:sp>
        <p:nvSpPr>
          <p:cNvPr id="43" name="Textfeld 42">
            <a:extLst>
              <a:ext uri="{FF2B5EF4-FFF2-40B4-BE49-F238E27FC236}">
                <a16:creationId xmlns:a16="http://schemas.microsoft.com/office/drawing/2014/main" id="{AB64B746-DF94-8C3F-C250-F0ABA0971E95}"/>
              </a:ext>
            </a:extLst>
          </p:cNvPr>
          <p:cNvSpPr txBox="1"/>
          <p:nvPr/>
        </p:nvSpPr>
        <p:spPr>
          <a:xfrm>
            <a:off x="2726" y="1287213"/>
            <a:ext cx="1787135" cy="523220"/>
          </a:xfrm>
          <a:prstGeom prst="rect">
            <a:avLst/>
          </a:prstGeom>
          <a:noFill/>
        </p:spPr>
        <p:txBody>
          <a:bodyPr wrap="square">
            <a:spAutoFit/>
          </a:bodyPr>
          <a:lstStyle/>
          <a:p>
            <a:pPr algn="ctr"/>
            <a:r>
              <a:rPr lang="de-DE" sz="2800">
                <a:solidFill>
                  <a:srgbClr val="385723"/>
                </a:solidFill>
                <a:latin typeface="Arial" panose="020B0604020202020204" pitchFamily="34" charset="0"/>
                <a:cs typeface="Arial" panose="020B0604020202020204" pitchFamily="34" charset="0"/>
              </a:rPr>
              <a:t>Milestone</a:t>
            </a:r>
          </a:p>
        </p:txBody>
      </p:sp>
      <p:sp>
        <p:nvSpPr>
          <p:cNvPr id="44" name="Textfeld 43">
            <a:extLst>
              <a:ext uri="{FF2B5EF4-FFF2-40B4-BE49-F238E27FC236}">
                <a16:creationId xmlns:a16="http://schemas.microsoft.com/office/drawing/2014/main" id="{8D4BEBC3-D6F2-BF6D-E3CE-9B15EACA62BE}"/>
              </a:ext>
            </a:extLst>
          </p:cNvPr>
          <p:cNvSpPr txBox="1"/>
          <p:nvPr/>
        </p:nvSpPr>
        <p:spPr>
          <a:xfrm>
            <a:off x="1521772" y="4510179"/>
            <a:ext cx="1745267" cy="523220"/>
          </a:xfrm>
          <a:prstGeom prst="rect">
            <a:avLst/>
          </a:prstGeom>
          <a:noFill/>
        </p:spPr>
        <p:txBody>
          <a:bodyPr wrap="square">
            <a:spAutoFit/>
          </a:bodyPr>
          <a:lstStyle/>
          <a:p>
            <a:pPr algn="ctr"/>
            <a:r>
              <a:rPr lang="de-DE" sz="2800">
                <a:solidFill>
                  <a:srgbClr val="ADC574"/>
                </a:solidFill>
                <a:latin typeface="Arial" panose="020B0604020202020204" pitchFamily="34" charset="0"/>
                <a:cs typeface="Arial" panose="020B0604020202020204" pitchFamily="34" charset="0"/>
              </a:rPr>
              <a:t>Milestone</a:t>
            </a:r>
          </a:p>
        </p:txBody>
      </p:sp>
      <p:sp>
        <p:nvSpPr>
          <p:cNvPr id="45" name="Textfeld 44">
            <a:extLst>
              <a:ext uri="{FF2B5EF4-FFF2-40B4-BE49-F238E27FC236}">
                <a16:creationId xmlns:a16="http://schemas.microsoft.com/office/drawing/2014/main" id="{64D68BA5-A461-B5DB-5077-2B7F34EBA3C7}"/>
              </a:ext>
            </a:extLst>
          </p:cNvPr>
          <p:cNvSpPr txBox="1"/>
          <p:nvPr/>
        </p:nvSpPr>
        <p:spPr>
          <a:xfrm>
            <a:off x="3156968" y="1287213"/>
            <a:ext cx="1713951" cy="1415772"/>
          </a:xfrm>
          <a:prstGeom prst="rect">
            <a:avLst/>
          </a:prstGeom>
          <a:noFill/>
        </p:spPr>
        <p:txBody>
          <a:bodyPr wrap="square" lIns="91440" tIns="45720" rIns="91440" bIns="45720" anchor="t">
            <a:spAutoFit/>
          </a:bodyPr>
          <a:lstStyle/>
          <a:p>
            <a:pPr algn="ctr"/>
            <a:r>
              <a:rPr lang="de-DE" sz="2800">
                <a:solidFill>
                  <a:srgbClr val="BB9C1A"/>
                </a:solidFill>
                <a:latin typeface="Arial"/>
                <a:cs typeface="Arial"/>
              </a:rPr>
              <a:t>Milestone</a:t>
            </a:r>
          </a:p>
          <a:p>
            <a:pPr algn="ctr"/>
            <a:r>
              <a:rPr lang="de-DE" sz="2000" err="1">
                <a:latin typeface="Arial"/>
                <a:cs typeface="Arial"/>
              </a:rPr>
              <a:t>Make</a:t>
            </a:r>
            <a:r>
              <a:rPr lang="de-DE" sz="2000">
                <a:latin typeface="Arial"/>
                <a:cs typeface="Arial"/>
              </a:rPr>
              <a:t> </a:t>
            </a:r>
            <a:r>
              <a:rPr lang="de-DE" sz="2000" err="1">
                <a:latin typeface="Arial"/>
                <a:cs typeface="Arial"/>
              </a:rPr>
              <a:t>data</a:t>
            </a:r>
            <a:r>
              <a:rPr lang="de-DE" sz="2000">
                <a:latin typeface="Arial"/>
                <a:cs typeface="Arial"/>
              </a:rPr>
              <a:t> </a:t>
            </a:r>
            <a:r>
              <a:rPr lang="de-DE" sz="2000" err="1">
                <a:latin typeface="Arial"/>
                <a:cs typeface="Arial"/>
              </a:rPr>
              <a:t>steady</a:t>
            </a:r>
            <a:r>
              <a:rPr lang="de-DE" sz="2000">
                <a:latin typeface="Arial"/>
                <a:cs typeface="Arial"/>
              </a:rPr>
              <a:t> </a:t>
            </a:r>
            <a:endParaRPr lang="de-DE" sz="2800">
              <a:latin typeface="Arial" panose="020B0604020202020204" pitchFamily="34" charset="0"/>
              <a:cs typeface="Arial" panose="020B0604020202020204" pitchFamily="34" charset="0"/>
            </a:endParaRPr>
          </a:p>
          <a:p>
            <a:pPr algn="ctr"/>
            <a:endParaRPr lang="de-DE">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5406212"/>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6262E45-6F84-B680-BE1E-7454197BA102}"/>
              </a:ext>
            </a:extLst>
          </p:cNvPr>
          <p:cNvSpPr txBox="1"/>
          <p:nvPr/>
        </p:nvSpPr>
        <p:spPr>
          <a:xfrm>
            <a:off x="0" y="308177"/>
            <a:ext cx="1217641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chemeClr val="tx1"/>
                </a:solidFill>
                <a:latin typeface="Arial" panose="020B0604020202020204" pitchFamily="34" charset="0"/>
                <a:cs typeface="Arial" panose="020B0604020202020204" pitchFamily="34" charset="0"/>
              </a:rPr>
              <a:t>	3</a:t>
            </a:r>
            <a:r>
              <a:rPr lang="en-US" sz="4000" baseline="30000" dirty="0">
                <a:solidFill>
                  <a:schemeClr val="tx1"/>
                </a:solidFill>
                <a:latin typeface="Arial" panose="020B0604020202020204" pitchFamily="34" charset="0"/>
                <a:cs typeface="Arial" panose="020B0604020202020204" pitchFamily="34" charset="0"/>
              </a:rPr>
              <a:t>rd</a:t>
            </a:r>
            <a:r>
              <a:rPr lang="en-US" sz="4000" baseline="300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week </a:t>
            </a:r>
            <a:endParaRPr lang="de-DE" sz="4000" dirty="0">
              <a:solidFill>
                <a:schemeClr val="tx1"/>
              </a:solidFill>
              <a:latin typeface="Arial" panose="020B0604020202020204" pitchFamily="34" charset="0"/>
              <a:cs typeface="Arial" panose="020B0604020202020204" pitchFamily="34" charset="0"/>
            </a:endParaRPr>
          </a:p>
        </p:txBody>
      </p:sp>
      <p:cxnSp>
        <p:nvCxnSpPr>
          <p:cNvPr id="4" name="Gerader Verbinder 3">
            <a:extLst>
              <a:ext uri="{FF2B5EF4-FFF2-40B4-BE49-F238E27FC236}">
                <a16:creationId xmlns:a16="http://schemas.microsoft.com/office/drawing/2014/main" id="{36876160-EB0E-89E7-F253-F8DEFBE46DFA}"/>
              </a:ext>
            </a:extLst>
          </p:cNvPr>
          <p:cNvCxnSpPr/>
          <p:nvPr/>
        </p:nvCxnSpPr>
        <p:spPr>
          <a:xfrm>
            <a:off x="0" y="1016063"/>
            <a:ext cx="12269096" cy="0"/>
          </a:xfrm>
          <a:prstGeom prst="line">
            <a:avLst/>
          </a:prstGeom>
          <a:ln w="12700">
            <a:solidFill>
              <a:srgbClr val="385723"/>
            </a:solidFill>
          </a:ln>
        </p:spPr>
        <p:style>
          <a:lnRef idx="1">
            <a:schemeClr val="dk1"/>
          </a:lnRef>
          <a:fillRef idx="0">
            <a:schemeClr val="dk1"/>
          </a:fillRef>
          <a:effectRef idx="0">
            <a:schemeClr val="dk1"/>
          </a:effectRef>
          <a:fontRef idx="minor">
            <a:schemeClr val="tx1"/>
          </a:fontRef>
        </p:style>
      </p:cxnSp>
      <p:sp>
        <p:nvSpPr>
          <p:cNvPr id="6" name="Textfeld 5">
            <a:extLst>
              <a:ext uri="{FF2B5EF4-FFF2-40B4-BE49-F238E27FC236}">
                <a16:creationId xmlns:a16="http://schemas.microsoft.com/office/drawing/2014/main" id="{00C5A7FD-1C3B-48E5-73D7-81E27D1A8E62}"/>
              </a:ext>
            </a:extLst>
          </p:cNvPr>
          <p:cNvSpPr txBox="1"/>
          <p:nvPr/>
        </p:nvSpPr>
        <p:spPr>
          <a:xfrm>
            <a:off x="0" y="1119572"/>
            <a:ext cx="12176412" cy="769441"/>
          </a:xfrm>
          <a:prstGeom prst="rect">
            <a:avLst/>
          </a:prstGeom>
          <a:noFill/>
        </p:spPr>
        <p:txBody>
          <a:bodyPr wrap="square">
            <a:spAutoFit/>
          </a:bodyPr>
          <a:lstStyle/>
          <a:p>
            <a:r>
              <a:rPr lang="de-DE" sz="2400" dirty="0"/>
              <a:t>1a)	</a:t>
            </a:r>
            <a:r>
              <a:rPr lang="de-DE" sz="2400" dirty="0" err="1"/>
              <a:t>Creating</a:t>
            </a:r>
            <a:r>
              <a:rPr lang="de-DE" sz="2400" dirty="0"/>
              <a:t> </a:t>
            </a:r>
            <a:r>
              <a:rPr lang="de-DE" sz="2400" dirty="0" err="1"/>
              <a:t>line</a:t>
            </a:r>
            <a:r>
              <a:rPr lang="de-DE" sz="2400" dirty="0"/>
              <a:t> </a:t>
            </a:r>
            <a:r>
              <a:rPr lang="de-DE" sz="2400" dirty="0" err="1"/>
              <a:t>graph</a:t>
            </a:r>
            <a:r>
              <a:rPr lang="de-DE" sz="2400" dirty="0"/>
              <a:t>: 				1b)	</a:t>
            </a:r>
            <a:r>
              <a:rPr lang="de-DE" sz="2400" dirty="0" err="1"/>
              <a:t>Identify</a:t>
            </a:r>
            <a:r>
              <a:rPr lang="de-DE" sz="2400" dirty="0"/>
              <a:t> global and </a:t>
            </a:r>
            <a:r>
              <a:rPr lang="de-DE" sz="2400" dirty="0" err="1"/>
              <a:t>local</a:t>
            </a:r>
            <a:r>
              <a:rPr lang="de-DE" sz="2400" dirty="0"/>
              <a:t> </a:t>
            </a:r>
            <a:r>
              <a:rPr lang="de-DE" sz="2400" dirty="0" err="1"/>
              <a:t>maxima</a:t>
            </a:r>
            <a:r>
              <a:rPr lang="de-DE" sz="2400" dirty="0"/>
              <a:t>:</a:t>
            </a:r>
          </a:p>
          <a:p>
            <a:r>
              <a:rPr lang="de-DE" sz="2000" dirty="0">
                <a:latin typeface="+mj-lt"/>
              </a:rPr>
              <a:t>	</a:t>
            </a:r>
            <a:r>
              <a:rPr lang="de-DE" sz="2000" dirty="0" err="1">
                <a:latin typeface="+mj-lt"/>
              </a:rPr>
              <a:t>discrete</a:t>
            </a:r>
            <a:r>
              <a:rPr lang="de-DE" sz="2000" dirty="0">
                <a:latin typeface="+mj-lt"/>
              </a:rPr>
              <a:t> </a:t>
            </a:r>
            <a:r>
              <a:rPr lang="de-DE" sz="2000" dirty="0" err="1">
                <a:latin typeface="+mj-lt"/>
              </a:rPr>
              <a:t>values</a:t>
            </a:r>
            <a:r>
              <a:rPr lang="de-DE" sz="2000" dirty="0">
                <a:latin typeface="+mj-lt"/>
              </a:rPr>
              <a:t> to </a:t>
            </a:r>
            <a:r>
              <a:rPr lang="de-DE" sz="2000" dirty="0" err="1">
                <a:latin typeface="+mj-lt"/>
              </a:rPr>
              <a:t>continuous</a:t>
            </a:r>
            <a:r>
              <a:rPr lang="de-DE" sz="2000" dirty="0">
                <a:latin typeface="+mj-lt"/>
              </a:rPr>
              <a:t> </a:t>
            </a:r>
            <a:r>
              <a:rPr lang="de-DE" sz="2000" dirty="0" err="1">
                <a:latin typeface="+mj-lt"/>
              </a:rPr>
              <a:t>values</a:t>
            </a:r>
            <a:r>
              <a:rPr lang="de-DE" sz="2000" dirty="0">
                <a:latin typeface="+mj-lt"/>
              </a:rPr>
              <a:t> 			</a:t>
            </a:r>
            <a:r>
              <a:rPr lang="de-DE" sz="2000" dirty="0" err="1">
                <a:latin typeface="+mj-lt"/>
              </a:rPr>
              <a:t>which</a:t>
            </a:r>
            <a:r>
              <a:rPr lang="de-DE" sz="2000" dirty="0">
                <a:latin typeface="+mj-lt"/>
              </a:rPr>
              <a:t> </a:t>
            </a:r>
            <a:r>
              <a:rPr lang="de-DE" sz="2000" dirty="0" err="1">
                <a:latin typeface="+mj-lt"/>
              </a:rPr>
              <a:t>area</a:t>
            </a:r>
            <a:r>
              <a:rPr lang="de-DE" sz="2000" dirty="0">
                <a:latin typeface="+mj-lt"/>
              </a:rPr>
              <a:t> </a:t>
            </a:r>
            <a:r>
              <a:rPr lang="de-DE" sz="2000" dirty="0" err="1">
                <a:latin typeface="+mj-lt"/>
              </a:rPr>
              <a:t>should</a:t>
            </a:r>
            <a:r>
              <a:rPr lang="de-DE" sz="2000" dirty="0">
                <a:latin typeface="+mj-lt"/>
              </a:rPr>
              <a:t> </a:t>
            </a:r>
            <a:r>
              <a:rPr lang="de-DE" sz="2000" dirty="0" err="1">
                <a:latin typeface="+mj-lt"/>
              </a:rPr>
              <a:t>we</a:t>
            </a:r>
            <a:r>
              <a:rPr lang="de-DE" sz="2000" dirty="0">
                <a:latin typeface="+mj-lt"/>
              </a:rPr>
              <a:t> </a:t>
            </a:r>
            <a:r>
              <a:rPr lang="de-DE" sz="2000" dirty="0" err="1">
                <a:latin typeface="+mj-lt"/>
              </a:rPr>
              <a:t>include</a:t>
            </a:r>
            <a:endParaRPr lang="de-DE" sz="2000" dirty="0">
              <a:latin typeface="+mj-lt"/>
            </a:endParaRPr>
          </a:p>
        </p:txBody>
      </p:sp>
      <p:sp>
        <p:nvSpPr>
          <p:cNvPr id="2" name="Textfeld 1">
            <a:extLst>
              <a:ext uri="{FF2B5EF4-FFF2-40B4-BE49-F238E27FC236}">
                <a16:creationId xmlns:a16="http://schemas.microsoft.com/office/drawing/2014/main" id="{5E00E262-A579-B4E9-DF9E-97AF554AC9ED}"/>
              </a:ext>
            </a:extLst>
          </p:cNvPr>
          <p:cNvSpPr txBox="1"/>
          <p:nvPr/>
        </p:nvSpPr>
        <p:spPr>
          <a:xfrm>
            <a:off x="0" y="4256682"/>
            <a:ext cx="12192000" cy="461665"/>
          </a:xfrm>
          <a:prstGeom prst="rect">
            <a:avLst/>
          </a:prstGeom>
          <a:noFill/>
        </p:spPr>
        <p:txBody>
          <a:bodyPr wrap="square">
            <a:spAutoFit/>
          </a:bodyPr>
          <a:lstStyle/>
          <a:p>
            <a:r>
              <a:rPr lang="de-DE" sz="2400" dirty="0"/>
              <a:t>2) 	</a:t>
            </a:r>
            <a:r>
              <a:rPr lang="de-DE" sz="2400" dirty="0" err="1"/>
              <a:t>Gaussian</a:t>
            </a:r>
            <a:r>
              <a:rPr lang="de-DE" sz="2400" dirty="0"/>
              <a:t> fit: </a:t>
            </a:r>
            <a:r>
              <a:rPr lang="de-DE" sz="2000" dirty="0" err="1">
                <a:latin typeface="+mj-lt"/>
              </a:rPr>
              <a:t>over</a:t>
            </a:r>
            <a:r>
              <a:rPr lang="de-DE" sz="2000" dirty="0">
                <a:latin typeface="+mj-lt"/>
              </a:rPr>
              <a:t> </a:t>
            </a:r>
            <a:r>
              <a:rPr lang="de-DE" sz="2000" dirty="0" err="1">
                <a:latin typeface="+mj-lt"/>
              </a:rPr>
              <a:t>each</a:t>
            </a:r>
            <a:r>
              <a:rPr lang="de-DE" sz="2000" dirty="0">
                <a:latin typeface="+mj-lt"/>
              </a:rPr>
              <a:t> </a:t>
            </a:r>
            <a:r>
              <a:rPr lang="de-DE" sz="2000" dirty="0" err="1">
                <a:latin typeface="+mj-lt"/>
              </a:rPr>
              <a:t>curve</a:t>
            </a:r>
            <a:r>
              <a:rPr lang="de-DE" sz="2000" dirty="0">
                <a:latin typeface="+mj-lt"/>
              </a:rPr>
              <a:t> </a:t>
            </a:r>
            <a:r>
              <a:rPr lang="de-DE" sz="1600" dirty="0">
                <a:latin typeface="+mj-lt"/>
              </a:rPr>
              <a:t>(</a:t>
            </a:r>
            <a:r>
              <a:rPr lang="de-DE" sz="1600" dirty="0" err="1">
                <a:latin typeface="+mj-lt"/>
              </a:rPr>
              <a:t>representing</a:t>
            </a:r>
            <a:r>
              <a:rPr lang="de-DE" sz="1600" dirty="0">
                <a:latin typeface="+mj-lt"/>
              </a:rPr>
              <a:t> a </a:t>
            </a:r>
            <a:r>
              <a:rPr lang="de-DE" sz="1600" dirty="0" err="1">
                <a:latin typeface="+mj-lt"/>
              </a:rPr>
              <a:t>protein</a:t>
            </a:r>
            <a:r>
              <a:rPr lang="de-DE" sz="1600" dirty="0">
                <a:latin typeface="+mj-lt"/>
              </a:rPr>
              <a:t>)</a:t>
            </a:r>
            <a:r>
              <a:rPr lang="de-DE" dirty="0"/>
              <a:t>   </a:t>
            </a:r>
            <a:endParaRPr lang="de-DE" sz="2000" dirty="0">
              <a:latin typeface="+mj-lt"/>
            </a:endParaRPr>
          </a:p>
        </p:txBody>
      </p:sp>
      <p:grpSp>
        <p:nvGrpSpPr>
          <p:cNvPr id="23" name="Gruppieren 22">
            <a:extLst>
              <a:ext uri="{FF2B5EF4-FFF2-40B4-BE49-F238E27FC236}">
                <a16:creationId xmlns:a16="http://schemas.microsoft.com/office/drawing/2014/main" id="{AC7423A3-2454-C4EE-9FD5-948AE097AD88}"/>
              </a:ext>
            </a:extLst>
          </p:cNvPr>
          <p:cNvGrpSpPr/>
          <p:nvPr/>
        </p:nvGrpSpPr>
        <p:grpSpPr>
          <a:xfrm>
            <a:off x="1126362" y="2017697"/>
            <a:ext cx="3787609" cy="2203498"/>
            <a:chOff x="1171591" y="1781991"/>
            <a:chExt cx="4037818" cy="2501904"/>
          </a:xfrm>
        </p:grpSpPr>
        <p:grpSp>
          <p:nvGrpSpPr>
            <p:cNvPr id="22" name="Gruppieren 21">
              <a:extLst>
                <a:ext uri="{FF2B5EF4-FFF2-40B4-BE49-F238E27FC236}">
                  <a16:creationId xmlns:a16="http://schemas.microsoft.com/office/drawing/2014/main" id="{DA3F48E7-8B16-879A-7D8E-BD855DA4D19D}"/>
                </a:ext>
              </a:extLst>
            </p:cNvPr>
            <p:cNvGrpSpPr/>
            <p:nvPr/>
          </p:nvGrpSpPr>
          <p:grpSpPr>
            <a:xfrm>
              <a:off x="1171591" y="1781991"/>
              <a:ext cx="4037818" cy="2259523"/>
              <a:chOff x="1171591" y="1781991"/>
              <a:chExt cx="4037818" cy="2259523"/>
            </a:xfrm>
          </p:grpSpPr>
          <p:pic>
            <p:nvPicPr>
              <p:cNvPr id="17" name="Grafik 16">
                <a:extLst>
                  <a:ext uri="{FF2B5EF4-FFF2-40B4-BE49-F238E27FC236}">
                    <a16:creationId xmlns:a16="http://schemas.microsoft.com/office/drawing/2014/main" id="{0767784C-51D4-41A6-D256-D466493E0220}"/>
                  </a:ext>
                </a:extLst>
              </p:cNvPr>
              <p:cNvPicPr>
                <a:picLocks noChangeAspect="1"/>
              </p:cNvPicPr>
              <p:nvPr/>
            </p:nvPicPr>
            <p:blipFill rotWithShape="1">
              <a:blip r:embed="rId3"/>
              <a:srcRect l="10638" t="38899" r="43857" b="20244"/>
              <a:stretch/>
            </p:blipFill>
            <p:spPr>
              <a:xfrm>
                <a:off x="1434518" y="1781991"/>
                <a:ext cx="3774891" cy="2259523"/>
              </a:xfrm>
              <a:prstGeom prst="rect">
                <a:avLst/>
              </a:prstGeom>
            </p:spPr>
          </p:pic>
          <p:sp>
            <p:nvSpPr>
              <p:cNvPr id="19" name="Textfeld 18">
                <a:extLst>
                  <a:ext uri="{FF2B5EF4-FFF2-40B4-BE49-F238E27FC236}">
                    <a16:creationId xmlns:a16="http://schemas.microsoft.com/office/drawing/2014/main" id="{6FE06BC4-191F-03BB-27E0-2E6F710C1789}"/>
                  </a:ext>
                </a:extLst>
              </p:cNvPr>
              <p:cNvSpPr txBox="1"/>
              <p:nvPr/>
            </p:nvSpPr>
            <p:spPr>
              <a:xfrm rot="16200000">
                <a:off x="368646" y="2600680"/>
                <a:ext cx="1999619" cy="393730"/>
              </a:xfrm>
              <a:prstGeom prst="rect">
                <a:avLst/>
              </a:prstGeom>
              <a:noFill/>
            </p:spPr>
            <p:txBody>
              <a:bodyPr wrap="square">
                <a:spAutoFit/>
              </a:bodyPr>
              <a:lstStyle/>
              <a:p>
                <a:r>
                  <a:rPr lang="de-DE" dirty="0">
                    <a:latin typeface="+mj-lt"/>
                  </a:rPr>
                  <a:t>Proteine </a:t>
                </a:r>
                <a:r>
                  <a:rPr lang="de-DE" dirty="0" err="1">
                    <a:latin typeface="+mj-lt"/>
                  </a:rPr>
                  <a:t>amount</a:t>
                </a:r>
                <a:endParaRPr lang="de-DE" dirty="0">
                  <a:latin typeface="+mj-lt"/>
                </a:endParaRPr>
              </a:p>
            </p:txBody>
          </p:sp>
        </p:grpSp>
        <p:sp>
          <p:nvSpPr>
            <p:cNvPr id="21" name="Textfeld 20">
              <a:extLst>
                <a:ext uri="{FF2B5EF4-FFF2-40B4-BE49-F238E27FC236}">
                  <a16:creationId xmlns:a16="http://schemas.microsoft.com/office/drawing/2014/main" id="{78F9F5AB-9467-0E76-0A0D-002D1F65B5CF}"/>
                </a:ext>
              </a:extLst>
            </p:cNvPr>
            <p:cNvSpPr txBox="1"/>
            <p:nvPr/>
          </p:nvSpPr>
          <p:spPr>
            <a:xfrm>
              <a:off x="2521552" y="3864547"/>
              <a:ext cx="1031923" cy="419348"/>
            </a:xfrm>
            <a:prstGeom prst="rect">
              <a:avLst/>
            </a:prstGeom>
            <a:noFill/>
          </p:spPr>
          <p:txBody>
            <a:bodyPr wrap="square">
              <a:spAutoFit/>
            </a:bodyPr>
            <a:lstStyle/>
            <a:p>
              <a:r>
                <a:rPr lang="de-DE" dirty="0" err="1">
                  <a:latin typeface="+mj-lt"/>
                </a:rPr>
                <a:t>Fraction</a:t>
              </a:r>
              <a:endParaRPr lang="de-DE" dirty="0">
                <a:latin typeface="+mj-lt"/>
              </a:endParaRPr>
            </a:p>
          </p:txBody>
        </p:sp>
      </p:grpSp>
      <p:grpSp>
        <p:nvGrpSpPr>
          <p:cNvPr id="28" name="Gruppieren 27">
            <a:extLst>
              <a:ext uri="{FF2B5EF4-FFF2-40B4-BE49-F238E27FC236}">
                <a16:creationId xmlns:a16="http://schemas.microsoft.com/office/drawing/2014/main" id="{D2F8B657-A2A2-5AFB-6EBD-51F71F064360}"/>
              </a:ext>
            </a:extLst>
          </p:cNvPr>
          <p:cNvGrpSpPr/>
          <p:nvPr/>
        </p:nvGrpSpPr>
        <p:grpSpPr>
          <a:xfrm>
            <a:off x="7334268" y="1876541"/>
            <a:ext cx="4035142" cy="2338463"/>
            <a:chOff x="7666806" y="1612118"/>
            <a:chExt cx="4181190" cy="2665754"/>
          </a:xfrm>
        </p:grpSpPr>
        <p:pic>
          <p:nvPicPr>
            <p:cNvPr id="9" name="Grafik 8">
              <a:extLst>
                <a:ext uri="{FF2B5EF4-FFF2-40B4-BE49-F238E27FC236}">
                  <a16:creationId xmlns:a16="http://schemas.microsoft.com/office/drawing/2014/main" id="{C57FAA3C-E2C9-3AE3-C05C-3578184DA19B}"/>
                </a:ext>
              </a:extLst>
            </p:cNvPr>
            <p:cNvPicPr>
              <a:picLocks noChangeAspect="1"/>
            </p:cNvPicPr>
            <p:nvPr/>
          </p:nvPicPr>
          <p:blipFill rotWithShape="1">
            <a:blip r:embed="rId4"/>
            <a:srcRect l="39507" t="26056" r="36191" b="51070"/>
            <a:stretch/>
          </p:blipFill>
          <p:spPr>
            <a:xfrm>
              <a:off x="7904875" y="1612118"/>
              <a:ext cx="3943121" cy="2474374"/>
            </a:xfrm>
            <a:prstGeom prst="rect">
              <a:avLst/>
            </a:prstGeom>
          </p:spPr>
        </p:pic>
        <p:sp>
          <p:nvSpPr>
            <p:cNvPr id="24" name="Textfeld 23">
              <a:extLst>
                <a:ext uri="{FF2B5EF4-FFF2-40B4-BE49-F238E27FC236}">
                  <a16:creationId xmlns:a16="http://schemas.microsoft.com/office/drawing/2014/main" id="{9D275213-5266-5525-E034-25F7A6D3D9DE}"/>
                </a:ext>
              </a:extLst>
            </p:cNvPr>
            <p:cNvSpPr txBox="1"/>
            <p:nvPr/>
          </p:nvSpPr>
          <p:spPr>
            <a:xfrm>
              <a:off x="9044847" y="3856848"/>
              <a:ext cx="1031923" cy="421024"/>
            </a:xfrm>
            <a:prstGeom prst="rect">
              <a:avLst/>
            </a:prstGeom>
            <a:noFill/>
          </p:spPr>
          <p:txBody>
            <a:bodyPr wrap="square">
              <a:spAutoFit/>
            </a:bodyPr>
            <a:lstStyle/>
            <a:p>
              <a:r>
                <a:rPr lang="de-DE" dirty="0" err="1">
                  <a:latin typeface="+mj-lt"/>
                </a:rPr>
                <a:t>Fraction</a:t>
              </a:r>
              <a:endParaRPr lang="de-DE" dirty="0">
                <a:latin typeface="+mj-lt"/>
              </a:endParaRPr>
            </a:p>
          </p:txBody>
        </p:sp>
        <p:sp>
          <p:nvSpPr>
            <p:cNvPr id="25" name="Textfeld 24">
              <a:extLst>
                <a:ext uri="{FF2B5EF4-FFF2-40B4-BE49-F238E27FC236}">
                  <a16:creationId xmlns:a16="http://schemas.microsoft.com/office/drawing/2014/main" id="{57A9E454-01C4-CC77-CDCC-61844752ED63}"/>
                </a:ext>
              </a:extLst>
            </p:cNvPr>
            <p:cNvSpPr txBox="1"/>
            <p:nvPr/>
          </p:nvSpPr>
          <p:spPr>
            <a:xfrm rot="16200000">
              <a:off x="6836098" y="2557042"/>
              <a:ext cx="2044116" cy="382700"/>
            </a:xfrm>
            <a:prstGeom prst="rect">
              <a:avLst/>
            </a:prstGeom>
            <a:noFill/>
          </p:spPr>
          <p:txBody>
            <a:bodyPr wrap="square">
              <a:spAutoFit/>
            </a:bodyPr>
            <a:lstStyle/>
            <a:p>
              <a:r>
                <a:rPr lang="de-DE" dirty="0">
                  <a:latin typeface="+mj-lt"/>
                </a:rPr>
                <a:t>Proteine </a:t>
              </a:r>
              <a:r>
                <a:rPr lang="de-DE" dirty="0" err="1">
                  <a:latin typeface="+mj-lt"/>
                </a:rPr>
                <a:t>amount</a:t>
              </a:r>
              <a:endParaRPr lang="de-DE" dirty="0">
                <a:latin typeface="+mj-lt"/>
              </a:endParaRPr>
            </a:p>
          </p:txBody>
        </p:sp>
      </p:grpSp>
      <p:grpSp>
        <p:nvGrpSpPr>
          <p:cNvPr id="31" name="Gruppieren 30">
            <a:extLst>
              <a:ext uri="{FF2B5EF4-FFF2-40B4-BE49-F238E27FC236}">
                <a16:creationId xmlns:a16="http://schemas.microsoft.com/office/drawing/2014/main" id="{7FB43D90-2AAD-F15B-0C3D-EBD8CA974898}"/>
              </a:ext>
            </a:extLst>
          </p:cNvPr>
          <p:cNvGrpSpPr/>
          <p:nvPr/>
        </p:nvGrpSpPr>
        <p:grpSpPr>
          <a:xfrm>
            <a:off x="944599" y="4718347"/>
            <a:ext cx="3864121" cy="2026702"/>
            <a:chOff x="6607642" y="4233878"/>
            <a:chExt cx="4203478" cy="2511170"/>
          </a:xfrm>
        </p:grpSpPr>
        <p:pic>
          <p:nvPicPr>
            <p:cNvPr id="11" name="Grafik 10">
              <a:extLst>
                <a:ext uri="{FF2B5EF4-FFF2-40B4-BE49-F238E27FC236}">
                  <a16:creationId xmlns:a16="http://schemas.microsoft.com/office/drawing/2014/main" id="{1C6AB5C2-2548-1754-C161-B371B3283734}"/>
                </a:ext>
              </a:extLst>
            </p:cNvPr>
            <p:cNvPicPr>
              <a:picLocks noChangeAspect="1"/>
            </p:cNvPicPr>
            <p:nvPr/>
          </p:nvPicPr>
          <p:blipFill rotWithShape="1">
            <a:blip r:embed="rId4"/>
            <a:srcRect l="6806" t="59690" r="69137" b="18165"/>
            <a:stretch/>
          </p:blipFill>
          <p:spPr>
            <a:xfrm>
              <a:off x="6808526" y="4233879"/>
              <a:ext cx="4002594" cy="2456265"/>
            </a:xfrm>
            <a:prstGeom prst="rect">
              <a:avLst/>
            </a:prstGeom>
          </p:spPr>
        </p:pic>
        <p:sp>
          <p:nvSpPr>
            <p:cNvPr id="29" name="Textfeld 28">
              <a:extLst>
                <a:ext uri="{FF2B5EF4-FFF2-40B4-BE49-F238E27FC236}">
                  <a16:creationId xmlns:a16="http://schemas.microsoft.com/office/drawing/2014/main" id="{7A82C05A-EC02-10C5-510D-99F196BE38E1}"/>
                </a:ext>
              </a:extLst>
            </p:cNvPr>
            <p:cNvSpPr txBox="1"/>
            <p:nvPr/>
          </p:nvSpPr>
          <p:spPr>
            <a:xfrm rot="16200000">
              <a:off x="5711317" y="5130203"/>
              <a:ext cx="2194418" cy="401768"/>
            </a:xfrm>
            <a:prstGeom prst="rect">
              <a:avLst/>
            </a:prstGeom>
            <a:noFill/>
          </p:spPr>
          <p:txBody>
            <a:bodyPr wrap="square">
              <a:spAutoFit/>
            </a:bodyPr>
            <a:lstStyle/>
            <a:p>
              <a:r>
                <a:rPr lang="de-DE" dirty="0">
                  <a:latin typeface="+mj-lt"/>
                </a:rPr>
                <a:t>Proteine </a:t>
              </a:r>
              <a:r>
                <a:rPr lang="de-DE" dirty="0" err="1">
                  <a:latin typeface="+mj-lt"/>
                </a:rPr>
                <a:t>amount</a:t>
              </a:r>
              <a:endParaRPr lang="de-DE" dirty="0">
                <a:latin typeface="+mj-lt"/>
              </a:endParaRPr>
            </a:p>
          </p:txBody>
        </p:sp>
        <p:sp>
          <p:nvSpPr>
            <p:cNvPr id="30" name="Textfeld 29">
              <a:extLst>
                <a:ext uri="{FF2B5EF4-FFF2-40B4-BE49-F238E27FC236}">
                  <a16:creationId xmlns:a16="http://schemas.microsoft.com/office/drawing/2014/main" id="{6DF211E7-0681-C97F-E233-01D06ED07DB3}"/>
                </a:ext>
              </a:extLst>
            </p:cNvPr>
            <p:cNvSpPr txBox="1"/>
            <p:nvPr/>
          </p:nvSpPr>
          <p:spPr>
            <a:xfrm>
              <a:off x="8042823" y="6375716"/>
              <a:ext cx="1031923" cy="369332"/>
            </a:xfrm>
            <a:prstGeom prst="rect">
              <a:avLst/>
            </a:prstGeom>
            <a:noFill/>
          </p:spPr>
          <p:txBody>
            <a:bodyPr wrap="square">
              <a:spAutoFit/>
            </a:bodyPr>
            <a:lstStyle/>
            <a:p>
              <a:r>
                <a:rPr lang="de-DE" dirty="0" err="1">
                  <a:latin typeface="+mj-lt"/>
                </a:rPr>
                <a:t>Fraction</a:t>
              </a:r>
              <a:endParaRPr lang="de-DE" dirty="0">
                <a:latin typeface="+mj-lt"/>
              </a:endParaRPr>
            </a:p>
          </p:txBody>
        </p:sp>
      </p:grpSp>
      <p:cxnSp>
        <p:nvCxnSpPr>
          <p:cNvPr id="7" name="Gerade Verbindung mit Pfeil 6">
            <a:extLst>
              <a:ext uri="{FF2B5EF4-FFF2-40B4-BE49-F238E27FC236}">
                <a16:creationId xmlns:a16="http://schemas.microsoft.com/office/drawing/2014/main" id="{8B0F77FF-DF68-0E0A-84A4-A5ADD5D2FFC0}"/>
              </a:ext>
            </a:extLst>
          </p:cNvPr>
          <p:cNvCxnSpPr>
            <a:cxnSpLocks/>
          </p:cNvCxnSpPr>
          <p:nvPr/>
        </p:nvCxnSpPr>
        <p:spPr>
          <a:xfrm>
            <a:off x="5054052" y="2625906"/>
            <a:ext cx="12168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Ellipse 12">
            <a:extLst>
              <a:ext uri="{FF2B5EF4-FFF2-40B4-BE49-F238E27FC236}">
                <a16:creationId xmlns:a16="http://schemas.microsoft.com/office/drawing/2014/main" id="{4E76790C-9E4F-70B3-B2F4-81B13988844B}"/>
              </a:ext>
            </a:extLst>
          </p:cNvPr>
          <p:cNvSpPr/>
          <p:nvPr/>
        </p:nvSpPr>
        <p:spPr>
          <a:xfrm>
            <a:off x="9585612" y="2301286"/>
            <a:ext cx="222045" cy="2100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EA20CFF9-6663-F7E9-CFED-084A2024D071}"/>
              </a:ext>
            </a:extLst>
          </p:cNvPr>
          <p:cNvSpPr/>
          <p:nvPr/>
        </p:nvSpPr>
        <p:spPr>
          <a:xfrm>
            <a:off x="8636836" y="2686788"/>
            <a:ext cx="222045" cy="21005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BE600BA6-8F26-4482-09FD-7677A2FF9003}"/>
              </a:ext>
            </a:extLst>
          </p:cNvPr>
          <p:cNvSpPr txBox="1"/>
          <p:nvPr/>
        </p:nvSpPr>
        <p:spPr>
          <a:xfrm>
            <a:off x="1495694" y="1979575"/>
            <a:ext cx="995878" cy="646331"/>
          </a:xfrm>
          <a:prstGeom prst="rect">
            <a:avLst/>
          </a:prstGeom>
          <a:noFill/>
        </p:spPr>
        <p:txBody>
          <a:bodyPr wrap="square">
            <a:spAutoFit/>
          </a:bodyPr>
          <a:lstStyle/>
          <a:p>
            <a:r>
              <a:rPr lang="de-DE" dirty="0" err="1">
                <a:solidFill>
                  <a:srgbClr val="E60E21"/>
                </a:solidFill>
                <a:latin typeface="+mj-lt"/>
              </a:rPr>
              <a:t>RNase</a:t>
            </a:r>
            <a:endParaRPr lang="de-DE" dirty="0">
              <a:solidFill>
                <a:srgbClr val="E60E21"/>
              </a:solidFill>
              <a:latin typeface="+mj-lt"/>
            </a:endParaRPr>
          </a:p>
          <a:p>
            <a:r>
              <a:rPr lang="de-DE" dirty="0">
                <a:solidFill>
                  <a:srgbClr val="33CCFF"/>
                </a:solidFill>
                <a:latin typeface="+mj-lt"/>
              </a:rPr>
              <a:t>Control</a:t>
            </a:r>
          </a:p>
        </p:txBody>
      </p:sp>
    </p:spTree>
    <p:extLst>
      <p:ext uri="{BB962C8B-B14F-4D97-AF65-F5344CB8AC3E}">
        <p14:creationId xmlns:p14="http://schemas.microsoft.com/office/powerpoint/2010/main" val="15098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36DC1F4-E535-AC3D-BD27-F293F35BA79F}"/>
              </a:ext>
            </a:extLst>
          </p:cNvPr>
          <p:cNvSpPr txBox="1"/>
          <p:nvPr/>
        </p:nvSpPr>
        <p:spPr>
          <a:xfrm>
            <a:off x="0" y="261226"/>
            <a:ext cx="12192000" cy="707886"/>
          </a:xfrm>
          <a:prstGeom prst="rect">
            <a:avLst/>
          </a:prstGeom>
          <a:noFill/>
        </p:spPr>
        <p:txBody>
          <a:bodyPr wrap="square">
            <a:spAutoFit/>
          </a:bodyPr>
          <a:lstStyle/>
          <a:p>
            <a:r>
              <a:rPr lang="de-DE" sz="4000">
                <a:latin typeface="Arial" panose="020B0604020202020204" pitchFamily="34" charset="0"/>
                <a:cs typeface="Arial" panose="020B0604020202020204" pitchFamily="34" charset="0"/>
              </a:rPr>
              <a:t>	TIMELINE</a:t>
            </a:r>
          </a:p>
        </p:txBody>
      </p:sp>
      <p:cxnSp>
        <p:nvCxnSpPr>
          <p:cNvPr id="3" name="Gerader Verbinder 2">
            <a:extLst>
              <a:ext uri="{FF2B5EF4-FFF2-40B4-BE49-F238E27FC236}">
                <a16:creationId xmlns:a16="http://schemas.microsoft.com/office/drawing/2014/main" id="{8F60900B-8F5E-91AD-0AC2-C90A7FADA2E0}"/>
              </a:ext>
            </a:extLst>
          </p:cNvPr>
          <p:cNvCxnSpPr/>
          <p:nvPr/>
        </p:nvCxnSpPr>
        <p:spPr>
          <a:xfrm>
            <a:off x="0" y="1004415"/>
            <a:ext cx="12269096"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33" name="Gruppieren 32">
            <a:extLst>
              <a:ext uri="{FF2B5EF4-FFF2-40B4-BE49-F238E27FC236}">
                <a16:creationId xmlns:a16="http://schemas.microsoft.com/office/drawing/2014/main" id="{4AD2B47D-96A2-F5C2-3396-43A3849873E8}"/>
              </a:ext>
            </a:extLst>
          </p:cNvPr>
          <p:cNvGrpSpPr/>
          <p:nvPr/>
        </p:nvGrpSpPr>
        <p:grpSpPr>
          <a:xfrm>
            <a:off x="53454" y="2779538"/>
            <a:ext cx="12098739" cy="1746914"/>
            <a:chOff x="326666" y="3219022"/>
            <a:chExt cx="11541219" cy="1303763"/>
          </a:xfrm>
        </p:grpSpPr>
        <p:grpSp>
          <p:nvGrpSpPr>
            <p:cNvPr id="22" name="Gruppieren 21">
              <a:extLst>
                <a:ext uri="{FF2B5EF4-FFF2-40B4-BE49-F238E27FC236}">
                  <a16:creationId xmlns:a16="http://schemas.microsoft.com/office/drawing/2014/main" id="{03FDB9A1-4D79-F56E-AE39-92F7571EEB8F}"/>
                </a:ext>
              </a:extLst>
            </p:cNvPr>
            <p:cNvGrpSpPr/>
            <p:nvPr/>
          </p:nvGrpSpPr>
          <p:grpSpPr>
            <a:xfrm>
              <a:off x="401592" y="3219022"/>
              <a:ext cx="11388816" cy="1303763"/>
              <a:chOff x="873456" y="1731416"/>
              <a:chExt cx="11388816" cy="1303763"/>
            </a:xfrm>
          </p:grpSpPr>
          <p:sp>
            <p:nvSpPr>
              <p:cNvPr id="20" name="Freihandform: Form 22" descr="Zeitachse ">
                <a:extLst>
                  <a:ext uri="{FF2B5EF4-FFF2-40B4-BE49-F238E27FC236}">
                    <a16:creationId xmlns:a16="http://schemas.microsoft.com/office/drawing/2014/main" id="{B2118D8E-9EE1-7610-435E-2A90A3DADB3A}"/>
                  </a:ext>
                </a:extLst>
              </p:cNvPr>
              <p:cNvSpPr/>
              <p:nvPr/>
            </p:nvSpPr>
            <p:spPr>
              <a:xfrm flipH="1" flipV="1">
                <a:off x="873456" y="1745064"/>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71000">
                    <a:schemeClr val="accent4">
                      <a:lumMod val="75000"/>
                    </a:schemeClr>
                  </a:gs>
                  <a:gs pos="29000">
                    <a:schemeClr val="accent6">
                      <a:lumMod val="60000"/>
                      <a:lumOff val="40000"/>
                    </a:schemeClr>
                  </a:gs>
                  <a:gs pos="18000">
                    <a:schemeClr val="accent6">
                      <a:lumMod val="75000"/>
                    </a:schemeClr>
                  </a:gs>
                  <a:gs pos="81000">
                    <a:schemeClr val="accent4">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sp>
            <p:nvSpPr>
              <p:cNvPr id="21" name="Freihandform: Form 22" descr="Zeitachse ">
                <a:extLst>
                  <a:ext uri="{FF2B5EF4-FFF2-40B4-BE49-F238E27FC236}">
                    <a16:creationId xmlns:a16="http://schemas.microsoft.com/office/drawing/2014/main" id="{B3D93231-0E47-E5BC-4FB0-AC46E0784D5E}"/>
                  </a:ext>
                </a:extLst>
              </p:cNvPr>
              <p:cNvSpPr/>
              <p:nvPr/>
            </p:nvSpPr>
            <p:spPr>
              <a:xfrm flipH="1" flipV="1">
                <a:off x="6539002" y="1731416"/>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7000">
                    <a:srgbClr val="C55A11"/>
                  </a:gs>
                  <a:gs pos="0">
                    <a:schemeClr val="accent4">
                      <a:lumMod val="60000"/>
                      <a:lumOff val="40000"/>
                    </a:schemeClr>
                  </a:gs>
                  <a:gs pos="27000">
                    <a:schemeClr val="accent2">
                      <a:lumMod val="60000"/>
                      <a:lumOff val="40000"/>
                    </a:schemeClr>
                  </a:gs>
                  <a:gs pos="8000">
                    <a:schemeClr val="accent2">
                      <a:lumMod val="40000"/>
                      <a:lumOff val="60000"/>
                    </a:schemeClr>
                  </a:gs>
                  <a:gs pos="87000">
                    <a:schemeClr val="accent2">
                      <a:lumMod val="5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grpSp>
        <p:sp>
          <p:nvSpPr>
            <p:cNvPr id="23" name="Ellipse 22" descr="Zeitachsenendpunkte">
              <a:extLst>
                <a:ext uri="{FF2B5EF4-FFF2-40B4-BE49-F238E27FC236}">
                  <a16:creationId xmlns:a16="http://schemas.microsoft.com/office/drawing/2014/main" id="{9A649793-D42F-93F3-7602-1DEFB88860D8}"/>
                </a:ext>
              </a:extLst>
            </p:cNvPr>
            <p:cNvSpPr/>
            <p:nvPr/>
          </p:nvSpPr>
          <p:spPr>
            <a:xfrm>
              <a:off x="326666" y="3727737"/>
              <a:ext cx="218092" cy="218092"/>
            </a:xfrm>
            <a:prstGeom prst="ellipse">
              <a:avLst/>
            </a:prstGeom>
            <a:solidFill>
              <a:schemeClr val="accent6">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4" name="Ellipse 23" descr="Zeitachsenendpunkte">
              <a:extLst>
                <a:ext uri="{FF2B5EF4-FFF2-40B4-BE49-F238E27FC236}">
                  <a16:creationId xmlns:a16="http://schemas.microsoft.com/office/drawing/2014/main" id="{5DBD8E1B-2148-BFCC-9752-9E256BB314ED}"/>
                </a:ext>
              </a:extLst>
            </p:cNvPr>
            <p:cNvSpPr/>
            <p:nvPr/>
          </p:nvSpPr>
          <p:spPr>
            <a:xfrm>
              <a:off x="11649793" y="3736833"/>
              <a:ext cx="218092" cy="218092"/>
            </a:xfrm>
            <a:prstGeom prst="ellipse">
              <a:avLst/>
            </a:prstGeom>
            <a:solidFill>
              <a:schemeClr val="accent2">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5" name="Ellipse 24">
              <a:extLst>
                <a:ext uri="{FF2B5EF4-FFF2-40B4-BE49-F238E27FC236}">
                  <a16:creationId xmlns:a16="http://schemas.microsoft.com/office/drawing/2014/main" id="{57CBC6A2-8EF2-528A-0B31-045E169A4D96}"/>
                </a:ext>
              </a:extLst>
            </p:cNvPr>
            <p:cNvSpPr/>
            <p:nvPr/>
          </p:nvSpPr>
          <p:spPr>
            <a:xfrm>
              <a:off x="688195" y="3417221"/>
              <a:ext cx="940762" cy="839124"/>
            </a:xfrm>
            <a:prstGeom prst="ellipse">
              <a:avLst/>
            </a:prstGeom>
            <a:solidFill>
              <a:schemeClr val="bg1"/>
            </a:solid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1</a:t>
              </a:r>
              <a:r>
                <a:rPr lang="en-US" sz="2800" baseline="30000">
                  <a:solidFill>
                    <a:schemeClr val="tx1"/>
                  </a:solidFill>
                  <a:latin typeface="Arial" panose="020B0604020202020204" pitchFamily="34" charset="0"/>
                  <a:cs typeface="Arial" panose="020B0604020202020204" pitchFamily="34" charset="0"/>
                </a:rPr>
                <a:t>st</a:t>
              </a:r>
              <a:endParaRPr lang="de-DE" sz="2800">
                <a:solidFill>
                  <a:schemeClr val="tx1"/>
                </a:solidFill>
                <a:latin typeface="Arial" panose="020B0604020202020204" pitchFamily="34" charset="0"/>
                <a:cs typeface="Arial" panose="020B0604020202020204" pitchFamily="34" charset="0"/>
              </a:endParaRPr>
            </a:p>
          </p:txBody>
        </p:sp>
        <p:sp>
          <p:nvSpPr>
            <p:cNvPr id="26" name="Ellipse 25">
              <a:extLst>
                <a:ext uri="{FF2B5EF4-FFF2-40B4-BE49-F238E27FC236}">
                  <a16:creationId xmlns:a16="http://schemas.microsoft.com/office/drawing/2014/main" id="{D34032A3-201C-E432-BDCA-87AADF4596C9}"/>
                </a:ext>
              </a:extLst>
            </p:cNvPr>
            <p:cNvSpPr/>
            <p:nvPr/>
          </p:nvSpPr>
          <p:spPr>
            <a:xfrm>
              <a:off x="2089365" y="3415771"/>
              <a:ext cx="940762" cy="839124"/>
            </a:xfrm>
            <a:prstGeom prst="ellipse">
              <a:avLst/>
            </a:prstGeom>
            <a:solidFill>
              <a:schemeClr val="bg1"/>
            </a:solidFill>
            <a:ln w="38100">
              <a:solidFill>
                <a:srgbClr val="AEC3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2</a:t>
              </a:r>
              <a:r>
                <a:rPr lang="en-US" sz="2800" baseline="30000">
                  <a:solidFill>
                    <a:schemeClr val="tx1"/>
                  </a:solidFill>
                  <a:latin typeface="Arial" panose="020B0604020202020204" pitchFamily="34" charset="0"/>
                  <a:cs typeface="Arial" panose="020B0604020202020204" pitchFamily="34" charset="0"/>
                </a:rPr>
                <a:t>nd</a:t>
              </a:r>
              <a:endParaRPr lang="de-DE" sz="2800">
                <a:solidFill>
                  <a:schemeClr val="tx1"/>
                </a:solidFill>
                <a:latin typeface="Arial" panose="020B0604020202020204" pitchFamily="34" charset="0"/>
                <a:cs typeface="Arial" panose="020B0604020202020204" pitchFamily="34" charset="0"/>
              </a:endParaRPr>
            </a:p>
          </p:txBody>
        </p:sp>
        <p:sp>
          <p:nvSpPr>
            <p:cNvPr id="27" name="Ellipse 26">
              <a:extLst>
                <a:ext uri="{FF2B5EF4-FFF2-40B4-BE49-F238E27FC236}">
                  <a16:creationId xmlns:a16="http://schemas.microsoft.com/office/drawing/2014/main" id="{443A641A-8E78-BCD7-7E85-8EDC691358BA}"/>
                </a:ext>
              </a:extLst>
            </p:cNvPr>
            <p:cNvSpPr/>
            <p:nvPr/>
          </p:nvSpPr>
          <p:spPr>
            <a:xfrm>
              <a:off x="3490535" y="3417221"/>
              <a:ext cx="940762" cy="839124"/>
            </a:xfrm>
            <a:prstGeom prst="ellipse">
              <a:avLst/>
            </a:prstGeom>
            <a:solidFill>
              <a:schemeClr val="bg1"/>
            </a:solidFill>
            <a:ln w="38100">
              <a:solidFill>
                <a:srgbClr val="BB9D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3</a:t>
              </a:r>
              <a:r>
                <a:rPr lang="en-US" sz="2800" baseline="30000">
                  <a:solidFill>
                    <a:schemeClr val="tx1"/>
                  </a:solidFill>
                  <a:latin typeface="Arial" panose="020B0604020202020204" pitchFamily="34" charset="0"/>
                  <a:cs typeface="Arial" panose="020B0604020202020204" pitchFamily="34" charset="0"/>
                </a:rPr>
                <a:t>rd</a:t>
              </a:r>
              <a:endParaRPr lang="de-DE" sz="2800">
                <a:solidFill>
                  <a:schemeClr val="tx1"/>
                </a:solidFill>
                <a:latin typeface="Arial" panose="020B0604020202020204" pitchFamily="34" charset="0"/>
                <a:cs typeface="Arial" panose="020B0604020202020204" pitchFamily="34" charset="0"/>
              </a:endParaRPr>
            </a:p>
          </p:txBody>
        </p:sp>
        <p:sp>
          <p:nvSpPr>
            <p:cNvPr id="28" name="Ellipse 27">
              <a:extLst>
                <a:ext uri="{FF2B5EF4-FFF2-40B4-BE49-F238E27FC236}">
                  <a16:creationId xmlns:a16="http://schemas.microsoft.com/office/drawing/2014/main" id="{497C4F9E-AC51-095D-1E37-C0A1A330DAB1}"/>
                </a:ext>
              </a:extLst>
            </p:cNvPr>
            <p:cNvSpPr/>
            <p:nvPr/>
          </p:nvSpPr>
          <p:spPr>
            <a:xfrm>
              <a:off x="4922138" y="3414568"/>
              <a:ext cx="940762" cy="839124"/>
            </a:xfrm>
            <a:prstGeom prst="ellipse">
              <a:avLst/>
            </a:prstGeom>
            <a:solidFill>
              <a:schemeClr val="bg1"/>
            </a:solid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4</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29" name="Ellipse 28">
              <a:extLst>
                <a:ext uri="{FF2B5EF4-FFF2-40B4-BE49-F238E27FC236}">
                  <a16:creationId xmlns:a16="http://schemas.microsoft.com/office/drawing/2014/main" id="{3F7BD3CE-BBDE-1EC2-CEC1-8CA273ACEDC7}"/>
                </a:ext>
              </a:extLst>
            </p:cNvPr>
            <p:cNvSpPr/>
            <p:nvPr/>
          </p:nvSpPr>
          <p:spPr>
            <a:xfrm>
              <a:off x="6323308" y="3414568"/>
              <a:ext cx="940762" cy="839124"/>
            </a:xfrm>
            <a:prstGeom prst="ellipse">
              <a:avLst/>
            </a:prstGeom>
            <a:solidFill>
              <a:schemeClr val="bg1"/>
            </a:solidFill>
            <a:ln w="38100">
              <a:solidFill>
                <a:srgbClr val="F7C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5</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30" name="Ellipse 29">
              <a:extLst>
                <a:ext uri="{FF2B5EF4-FFF2-40B4-BE49-F238E27FC236}">
                  <a16:creationId xmlns:a16="http://schemas.microsoft.com/office/drawing/2014/main" id="{FE52A2C8-37F9-BB1B-64DF-2B6F9F8A6F6E}"/>
                </a:ext>
              </a:extLst>
            </p:cNvPr>
            <p:cNvSpPr/>
            <p:nvPr/>
          </p:nvSpPr>
          <p:spPr>
            <a:xfrm>
              <a:off x="7752807" y="3414568"/>
              <a:ext cx="940762" cy="839124"/>
            </a:xfrm>
            <a:prstGeom prst="ellipse">
              <a:avLst/>
            </a:prstGeom>
            <a:solidFill>
              <a:schemeClr val="bg1"/>
            </a:solidFill>
            <a:ln w="38100">
              <a:solidFill>
                <a:srgbClr val="E596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6</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sp>
          <p:nvSpPr>
            <p:cNvPr id="31" name="Ellipse 30">
              <a:extLst>
                <a:ext uri="{FF2B5EF4-FFF2-40B4-BE49-F238E27FC236}">
                  <a16:creationId xmlns:a16="http://schemas.microsoft.com/office/drawing/2014/main" id="{5F7660F3-B241-90FC-3A81-871714BB1A7F}"/>
                </a:ext>
              </a:extLst>
            </p:cNvPr>
            <p:cNvSpPr/>
            <p:nvPr/>
          </p:nvSpPr>
          <p:spPr>
            <a:xfrm>
              <a:off x="9190526" y="3414568"/>
              <a:ext cx="940762" cy="839124"/>
            </a:xfrm>
            <a:prstGeom prst="ellipse">
              <a:avLst/>
            </a:prstGeom>
            <a:solidFill>
              <a:schemeClr val="bg1"/>
            </a:solidFill>
            <a:ln w="38100">
              <a:solidFill>
                <a:srgbClr val="C961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7</a:t>
              </a:r>
              <a:r>
                <a:rPr lang="en-US" sz="3200" baseline="30000">
                  <a:solidFill>
                    <a:schemeClr val="tx1"/>
                  </a:solidFill>
                  <a:latin typeface="Arial" panose="020B0604020202020204" pitchFamily="34" charset="0"/>
                  <a:cs typeface="Arial" panose="020B0604020202020204" pitchFamily="34" charset="0"/>
                </a:rPr>
                <a:t>th</a:t>
              </a:r>
              <a:endParaRPr lang="de-DE" sz="3200">
                <a:solidFill>
                  <a:schemeClr val="accent4"/>
                </a:solidFill>
              </a:endParaRPr>
            </a:p>
          </p:txBody>
        </p:sp>
        <p:sp>
          <p:nvSpPr>
            <p:cNvPr id="32" name="Ellipse 31">
              <a:extLst>
                <a:ext uri="{FF2B5EF4-FFF2-40B4-BE49-F238E27FC236}">
                  <a16:creationId xmlns:a16="http://schemas.microsoft.com/office/drawing/2014/main" id="{29266791-BE1A-D07B-5420-629BF88FF74D}"/>
                </a:ext>
              </a:extLst>
            </p:cNvPr>
            <p:cNvSpPr/>
            <p:nvPr/>
          </p:nvSpPr>
          <p:spPr>
            <a:xfrm>
              <a:off x="10587684" y="3392227"/>
              <a:ext cx="940762" cy="839124"/>
            </a:xfrm>
            <a:prstGeom prst="ellipse">
              <a:avLst/>
            </a:prstGeom>
            <a:solidFill>
              <a:schemeClr val="bg1"/>
            </a:solidFill>
            <a:ln w="38100">
              <a:solidFill>
                <a:srgbClr val="843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8</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a:p>
              <a:pPr algn="ctr"/>
              <a:r>
                <a:rPr lang="en-US" sz="2800">
                  <a:solidFill>
                    <a:schemeClr val="tx1"/>
                  </a:solidFill>
                  <a:latin typeface="Arial" panose="020B0604020202020204" pitchFamily="34" charset="0"/>
                  <a:cs typeface="Arial" panose="020B0604020202020204" pitchFamily="34" charset="0"/>
                </a:rPr>
                <a:t>9</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grpSp>
      <p:sp>
        <p:nvSpPr>
          <p:cNvPr id="43" name="Textfeld 42">
            <a:extLst>
              <a:ext uri="{FF2B5EF4-FFF2-40B4-BE49-F238E27FC236}">
                <a16:creationId xmlns:a16="http://schemas.microsoft.com/office/drawing/2014/main" id="{AB64B746-DF94-8C3F-C250-F0ABA0971E95}"/>
              </a:ext>
            </a:extLst>
          </p:cNvPr>
          <p:cNvSpPr txBox="1"/>
          <p:nvPr/>
        </p:nvSpPr>
        <p:spPr>
          <a:xfrm>
            <a:off x="2726" y="1287213"/>
            <a:ext cx="1787135" cy="523220"/>
          </a:xfrm>
          <a:prstGeom prst="rect">
            <a:avLst/>
          </a:prstGeom>
          <a:noFill/>
        </p:spPr>
        <p:txBody>
          <a:bodyPr wrap="square">
            <a:spAutoFit/>
          </a:bodyPr>
          <a:lstStyle/>
          <a:p>
            <a:pPr algn="ctr"/>
            <a:r>
              <a:rPr lang="de-DE" sz="2800">
                <a:solidFill>
                  <a:srgbClr val="385723"/>
                </a:solidFill>
                <a:latin typeface="Arial" panose="020B0604020202020204" pitchFamily="34" charset="0"/>
                <a:cs typeface="Arial" panose="020B0604020202020204" pitchFamily="34" charset="0"/>
              </a:rPr>
              <a:t>Milestone</a:t>
            </a:r>
          </a:p>
        </p:txBody>
      </p:sp>
      <p:sp>
        <p:nvSpPr>
          <p:cNvPr id="44" name="Textfeld 43">
            <a:extLst>
              <a:ext uri="{FF2B5EF4-FFF2-40B4-BE49-F238E27FC236}">
                <a16:creationId xmlns:a16="http://schemas.microsoft.com/office/drawing/2014/main" id="{8D4BEBC3-D6F2-BF6D-E3CE-9B15EACA62BE}"/>
              </a:ext>
            </a:extLst>
          </p:cNvPr>
          <p:cNvSpPr txBox="1"/>
          <p:nvPr/>
        </p:nvSpPr>
        <p:spPr>
          <a:xfrm>
            <a:off x="1521772" y="4510179"/>
            <a:ext cx="1745267" cy="523220"/>
          </a:xfrm>
          <a:prstGeom prst="rect">
            <a:avLst/>
          </a:prstGeom>
          <a:noFill/>
        </p:spPr>
        <p:txBody>
          <a:bodyPr wrap="square">
            <a:spAutoFit/>
          </a:bodyPr>
          <a:lstStyle/>
          <a:p>
            <a:pPr algn="ctr"/>
            <a:r>
              <a:rPr lang="de-DE" sz="2800">
                <a:solidFill>
                  <a:srgbClr val="ADC574"/>
                </a:solidFill>
                <a:latin typeface="Arial" panose="020B0604020202020204" pitchFamily="34" charset="0"/>
                <a:cs typeface="Arial" panose="020B0604020202020204" pitchFamily="34" charset="0"/>
              </a:rPr>
              <a:t>Milestone</a:t>
            </a:r>
          </a:p>
        </p:txBody>
      </p:sp>
      <p:sp>
        <p:nvSpPr>
          <p:cNvPr id="45" name="Textfeld 44">
            <a:extLst>
              <a:ext uri="{FF2B5EF4-FFF2-40B4-BE49-F238E27FC236}">
                <a16:creationId xmlns:a16="http://schemas.microsoft.com/office/drawing/2014/main" id="{64D68BA5-A461-B5DB-5077-2B7F34EBA3C7}"/>
              </a:ext>
            </a:extLst>
          </p:cNvPr>
          <p:cNvSpPr txBox="1"/>
          <p:nvPr/>
        </p:nvSpPr>
        <p:spPr>
          <a:xfrm>
            <a:off x="3156968" y="1287213"/>
            <a:ext cx="1713951" cy="523220"/>
          </a:xfrm>
          <a:prstGeom prst="rect">
            <a:avLst/>
          </a:prstGeom>
          <a:noFill/>
        </p:spPr>
        <p:txBody>
          <a:bodyPr wrap="square">
            <a:spAutoFit/>
          </a:bodyPr>
          <a:lstStyle/>
          <a:p>
            <a:pPr algn="ctr"/>
            <a:r>
              <a:rPr lang="de-DE" sz="2800">
                <a:solidFill>
                  <a:srgbClr val="BB9C1A"/>
                </a:solidFill>
                <a:latin typeface="Arial" panose="020B0604020202020204" pitchFamily="34" charset="0"/>
                <a:cs typeface="Arial" panose="020B0604020202020204" pitchFamily="34" charset="0"/>
              </a:rPr>
              <a:t>Milestone</a:t>
            </a:r>
          </a:p>
        </p:txBody>
      </p:sp>
      <p:sp>
        <p:nvSpPr>
          <p:cNvPr id="46" name="Textfeld 45">
            <a:extLst>
              <a:ext uri="{FF2B5EF4-FFF2-40B4-BE49-F238E27FC236}">
                <a16:creationId xmlns:a16="http://schemas.microsoft.com/office/drawing/2014/main" id="{64729D82-E927-5DC3-E1F2-9627420BFF51}"/>
              </a:ext>
            </a:extLst>
          </p:cNvPr>
          <p:cNvSpPr txBox="1"/>
          <p:nvPr/>
        </p:nvSpPr>
        <p:spPr>
          <a:xfrm>
            <a:off x="4499641" y="4505979"/>
            <a:ext cx="1728762" cy="1138773"/>
          </a:xfrm>
          <a:prstGeom prst="rect">
            <a:avLst/>
          </a:prstGeom>
          <a:noFill/>
        </p:spPr>
        <p:txBody>
          <a:bodyPr wrap="square" lIns="91440" tIns="45720" rIns="91440" bIns="45720" anchor="t">
            <a:spAutoFit/>
          </a:bodyPr>
          <a:lstStyle/>
          <a:p>
            <a:pPr algn="ctr"/>
            <a:r>
              <a:rPr lang="de-DE" sz="2800">
                <a:solidFill>
                  <a:srgbClr val="FFD966"/>
                </a:solidFill>
                <a:latin typeface="Arial"/>
                <a:cs typeface="Arial"/>
              </a:rPr>
              <a:t>Milestone</a:t>
            </a:r>
          </a:p>
          <a:p>
            <a:pPr algn="ctr"/>
            <a:r>
              <a:rPr lang="de-DE" sz="2000" err="1">
                <a:solidFill>
                  <a:srgbClr val="000000"/>
                </a:solidFill>
                <a:latin typeface="Arial"/>
                <a:cs typeface="Arial"/>
              </a:rPr>
              <a:t>Identification</a:t>
            </a:r>
            <a:r>
              <a:rPr lang="de-DE" sz="2000">
                <a:solidFill>
                  <a:srgbClr val="000000"/>
                </a:solidFill>
                <a:latin typeface="Arial"/>
                <a:cs typeface="Arial"/>
              </a:rPr>
              <a:t> </a:t>
            </a:r>
            <a:r>
              <a:rPr lang="de-DE" sz="2000" err="1">
                <a:solidFill>
                  <a:srgbClr val="000000"/>
                </a:solidFill>
                <a:latin typeface="Arial"/>
                <a:cs typeface="Arial"/>
              </a:rPr>
              <a:t>of</a:t>
            </a:r>
            <a:r>
              <a:rPr lang="de-DE" sz="2000">
                <a:solidFill>
                  <a:srgbClr val="000000"/>
                </a:solidFill>
                <a:latin typeface="Arial"/>
                <a:cs typeface="Arial"/>
              </a:rPr>
              <a:t> RBPs</a:t>
            </a:r>
            <a:endParaRPr lang="de-DE">
              <a:latin typeface="Arial"/>
              <a:cs typeface="Arial"/>
            </a:endParaRPr>
          </a:p>
        </p:txBody>
      </p:sp>
    </p:spTree>
    <p:extLst>
      <p:ext uri="{BB962C8B-B14F-4D97-AF65-F5344CB8AC3E}">
        <p14:creationId xmlns:p14="http://schemas.microsoft.com/office/powerpoint/2010/main" val="3675663892"/>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D6262E45-6F84-B680-BE1E-7454197BA102}"/>
              </a:ext>
            </a:extLst>
          </p:cNvPr>
          <p:cNvSpPr txBox="1"/>
          <p:nvPr/>
        </p:nvSpPr>
        <p:spPr>
          <a:xfrm>
            <a:off x="0" y="308177"/>
            <a:ext cx="1217641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chemeClr val="tx1"/>
                </a:solidFill>
                <a:latin typeface="Arial" panose="020B0604020202020204" pitchFamily="34" charset="0"/>
                <a:cs typeface="Arial" panose="020B0604020202020204" pitchFamily="34" charset="0"/>
              </a:rPr>
              <a:t>	4</a:t>
            </a:r>
            <a:r>
              <a:rPr lang="en-US" sz="4000" baseline="30000" dirty="0">
                <a:solidFill>
                  <a:schemeClr val="tx1"/>
                </a:solidFill>
                <a:latin typeface="Arial" panose="020B0604020202020204" pitchFamily="34" charset="0"/>
                <a:cs typeface="Arial" panose="020B0604020202020204" pitchFamily="34" charset="0"/>
              </a:rPr>
              <a:t>th</a:t>
            </a:r>
            <a:r>
              <a:rPr lang="en-US" sz="4000" baseline="300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week </a:t>
            </a:r>
            <a:endParaRPr lang="de-DE" sz="4000" dirty="0">
              <a:solidFill>
                <a:schemeClr val="tx1"/>
              </a:solidFill>
              <a:latin typeface="Arial" panose="020B0604020202020204" pitchFamily="34" charset="0"/>
              <a:cs typeface="Arial" panose="020B0604020202020204" pitchFamily="34" charset="0"/>
            </a:endParaRPr>
          </a:p>
        </p:txBody>
      </p:sp>
      <p:cxnSp>
        <p:nvCxnSpPr>
          <p:cNvPr id="4" name="Gerader Verbinder 3">
            <a:extLst>
              <a:ext uri="{FF2B5EF4-FFF2-40B4-BE49-F238E27FC236}">
                <a16:creationId xmlns:a16="http://schemas.microsoft.com/office/drawing/2014/main" id="{36876160-EB0E-89E7-F253-F8DEFBE46DFA}"/>
              </a:ext>
            </a:extLst>
          </p:cNvPr>
          <p:cNvCxnSpPr/>
          <p:nvPr/>
        </p:nvCxnSpPr>
        <p:spPr>
          <a:xfrm>
            <a:off x="0" y="1016063"/>
            <a:ext cx="12269096" cy="0"/>
          </a:xfrm>
          <a:prstGeom prst="line">
            <a:avLst/>
          </a:prstGeom>
          <a:ln w="12700">
            <a:solidFill>
              <a:srgbClr val="385723"/>
            </a:solidFill>
          </a:ln>
        </p:spPr>
        <p:style>
          <a:lnRef idx="1">
            <a:schemeClr val="dk1"/>
          </a:lnRef>
          <a:fillRef idx="0">
            <a:schemeClr val="dk1"/>
          </a:fillRef>
          <a:effectRef idx="0">
            <a:schemeClr val="dk1"/>
          </a:effectRef>
          <a:fontRef idx="minor">
            <a:schemeClr val="tx1"/>
          </a:fontRef>
        </p:style>
      </p:cxnSp>
      <p:sp>
        <p:nvSpPr>
          <p:cNvPr id="6" name="Textfeld 5">
            <a:extLst>
              <a:ext uri="{FF2B5EF4-FFF2-40B4-BE49-F238E27FC236}">
                <a16:creationId xmlns:a16="http://schemas.microsoft.com/office/drawing/2014/main" id="{00C5A7FD-1C3B-48E5-73D7-81E27D1A8E62}"/>
              </a:ext>
            </a:extLst>
          </p:cNvPr>
          <p:cNvSpPr txBox="1"/>
          <p:nvPr/>
        </p:nvSpPr>
        <p:spPr>
          <a:xfrm>
            <a:off x="0" y="1223482"/>
            <a:ext cx="12176412" cy="461665"/>
          </a:xfrm>
          <a:prstGeom prst="rect">
            <a:avLst/>
          </a:prstGeom>
          <a:noFill/>
        </p:spPr>
        <p:txBody>
          <a:bodyPr wrap="square">
            <a:spAutoFit/>
          </a:bodyPr>
          <a:lstStyle/>
          <a:p>
            <a:r>
              <a:rPr lang="de-DE" sz="2400" dirty="0"/>
              <a:t>1)	</a:t>
            </a:r>
            <a:r>
              <a:rPr lang="en-GB" sz="2400" dirty="0"/>
              <a:t>Significance</a:t>
            </a:r>
            <a:r>
              <a:rPr lang="de-DE" sz="2400" dirty="0"/>
              <a:t> </a:t>
            </a:r>
            <a:r>
              <a:rPr lang="de-DE" sz="2400" dirty="0" err="1"/>
              <a:t>of</a:t>
            </a:r>
            <a:r>
              <a:rPr lang="de-DE" sz="2400" dirty="0"/>
              <a:t> shift: </a:t>
            </a:r>
            <a:r>
              <a:rPr lang="de-DE" sz="2000" dirty="0" err="1">
                <a:latin typeface="+mj-lt"/>
              </a:rPr>
              <a:t>identify</a:t>
            </a:r>
            <a:r>
              <a:rPr lang="de-DE" sz="2000" dirty="0">
                <a:latin typeface="+mj-lt"/>
              </a:rPr>
              <a:t> </a:t>
            </a:r>
            <a:r>
              <a:rPr lang="de-DE" sz="2000" dirty="0" err="1">
                <a:latin typeface="+mj-lt"/>
              </a:rPr>
              <a:t>whether</a:t>
            </a:r>
            <a:r>
              <a:rPr lang="de-DE" sz="2000" dirty="0">
                <a:latin typeface="+mj-lt"/>
              </a:rPr>
              <a:t> </a:t>
            </a:r>
            <a:r>
              <a:rPr lang="de-DE" sz="2000" dirty="0" err="1">
                <a:latin typeface="+mj-lt"/>
              </a:rPr>
              <a:t>the</a:t>
            </a:r>
            <a:r>
              <a:rPr lang="de-DE" sz="2000" dirty="0">
                <a:latin typeface="+mj-lt"/>
              </a:rPr>
              <a:t> shift </a:t>
            </a:r>
            <a:r>
              <a:rPr lang="de-DE" sz="2000" dirty="0" err="1">
                <a:latin typeface="+mj-lt"/>
              </a:rPr>
              <a:t>is</a:t>
            </a:r>
            <a:r>
              <a:rPr lang="de-DE" sz="2000" dirty="0">
                <a:latin typeface="+mj-lt"/>
              </a:rPr>
              <a:t> </a:t>
            </a:r>
            <a:r>
              <a:rPr lang="de-DE" sz="2000" dirty="0" err="1">
                <a:latin typeface="+mj-lt"/>
              </a:rPr>
              <a:t>significant</a:t>
            </a:r>
            <a:r>
              <a:rPr lang="de-DE" sz="2000" dirty="0">
                <a:latin typeface="+mj-lt"/>
              </a:rPr>
              <a:t> -&gt; </a:t>
            </a:r>
            <a:r>
              <a:rPr lang="de-DE" sz="2000" dirty="0" err="1">
                <a:latin typeface="+mj-lt"/>
              </a:rPr>
              <a:t>if</a:t>
            </a:r>
            <a:r>
              <a:rPr lang="de-DE" sz="2000" dirty="0">
                <a:latin typeface="+mj-lt"/>
              </a:rPr>
              <a:t> </a:t>
            </a:r>
            <a:r>
              <a:rPr lang="de-DE" sz="2000" dirty="0" err="1">
                <a:latin typeface="+mj-lt"/>
              </a:rPr>
              <a:t>yes</a:t>
            </a:r>
            <a:r>
              <a:rPr lang="de-DE" sz="2000" dirty="0">
                <a:latin typeface="+mj-lt"/>
              </a:rPr>
              <a:t>, </a:t>
            </a:r>
            <a:r>
              <a:rPr lang="de-DE" sz="2000" dirty="0" err="1">
                <a:latin typeface="+mj-lt"/>
              </a:rPr>
              <a:t>then</a:t>
            </a:r>
            <a:r>
              <a:rPr lang="de-DE" sz="2000" dirty="0">
                <a:latin typeface="+mj-lt"/>
              </a:rPr>
              <a:t> RNA </a:t>
            </a:r>
            <a:r>
              <a:rPr lang="de-DE" sz="2000" dirty="0" err="1">
                <a:latin typeface="+mj-lt"/>
              </a:rPr>
              <a:t>binding</a:t>
            </a:r>
            <a:r>
              <a:rPr lang="de-DE" sz="2000" dirty="0">
                <a:latin typeface="+mj-lt"/>
              </a:rPr>
              <a:t> </a:t>
            </a:r>
            <a:r>
              <a:rPr lang="de-DE" sz="2000" dirty="0" err="1">
                <a:latin typeface="+mj-lt"/>
              </a:rPr>
              <a:t>protein</a:t>
            </a:r>
            <a:r>
              <a:rPr lang="de-DE" sz="2400" dirty="0"/>
              <a:t>	</a:t>
            </a:r>
            <a:endParaRPr lang="de-DE" sz="2000" dirty="0">
              <a:latin typeface="+mj-lt"/>
            </a:endParaRPr>
          </a:p>
        </p:txBody>
      </p:sp>
      <p:grpSp>
        <p:nvGrpSpPr>
          <p:cNvPr id="31" name="Gruppieren 30">
            <a:extLst>
              <a:ext uri="{FF2B5EF4-FFF2-40B4-BE49-F238E27FC236}">
                <a16:creationId xmlns:a16="http://schemas.microsoft.com/office/drawing/2014/main" id="{7FB43D90-2AAD-F15B-0C3D-EBD8CA974898}"/>
              </a:ext>
            </a:extLst>
          </p:cNvPr>
          <p:cNvGrpSpPr/>
          <p:nvPr/>
        </p:nvGrpSpPr>
        <p:grpSpPr>
          <a:xfrm>
            <a:off x="1047101" y="1705008"/>
            <a:ext cx="4644847" cy="3064421"/>
            <a:chOff x="6642805" y="4233878"/>
            <a:chExt cx="4168315" cy="2511170"/>
          </a:xfrm>
        </p:grpSpPr>
        <p:pic>
          <p:nvPicPr>
            <p:cNvPr id="11" name="Grafik 10">
              <a:extLst>
                <a:ext uri="{FF2B5EF4-FFF2-40B4-BE49-F238E27FC236}">
                  <a16:creationId xmlns:a16="http://schemas.microsoft.com/office/drawing/2014/main" id="{1C6AB5C2-2548-1754-C161-B371B3283734}"/>
                </a:ext>
              </a:extLst>
            </p:cNvPr>
            <p:cNvPicPr>
              <a:picLocks noChangeAspect="1"/>
            </p:cNvPicPr>
            <p:nvPr/>
          </p:nvPicPr>
          <p:blipFill rotWithShape="1">
            <a:blip r:embed="rId3"/>
            <a:srcRect l="6806" t="59690" r="69137" b="18165"/>
            <a:stretch/>
          </p:blipFill>
          <p:spPr>
            <a:xfrm>
              <a:off x="6808526" y="4233879"/>
              <a:ext cx="4002594" cy="2456265"/>
            </a:xfrm>
            <a:prstGeom prst="rect">
              <a:avLst/>
            </a:prstGeom>
          </p:spPr>
        </p:pic>
        <p:sp>
          <p:nvSpPr>
            <p:cNvPr id="29" name="Textfeld 28">
              <a:extLst>
                <a:ext uri="{FF2B5EF4-FFF2-40B4-BE49-F238E27FC236}">
                  <a16:creationId xmlns:a16="http://schemas.microsoft.com/office/drawing/2014/main" id="{7A82C05A-EC02-10C5-510D-99F196BE38E1}"/>
                </a:ext>
              </a:extLst>
            </p:cNvPr>
            <p:cNvSpPr txBox="1"/>
            <p:nvPr/>
          </p:nvSpPr>
          <p:spPr>
            <a:xfrm rot="16200000">
              <a:off x="5711317" y="5165366"/>
              <a:ext cx="2194418" cy="331441"/>
            </a:xfrm>
            <a:prstGeom prst="rect">
              <a:avLst/>
            </a:prstGeom>
            <a:noFill/>
          </p:spPr>
          <p:txBody>
            <a:bodyPr wrap="square">
              <a:spAutoFit/>
            </a:bodyPr>
            <a:lstStyle/>
            <a:p>
              <a:pPr algn="ctr"/>
              <a:r>
                <a:rPr lang="de-DE" dirty="0">
                  <a:latin typeface="+mj-lt"/>
                </a:rPr>
                <a:t>Proteine </a:t>
              </a:r>
              <a:r>
                <a:rPr lang="de-DE" dirty="0" err="1">
                  <a:latin typeface="+mj-lt"/>
                </a:rPr>
                <a:t>amount</a:t>
              </a:r>
              <a:endParaRPr lang="de-DE" dirty="0">
                <a:latin typeface="+mj-lt"/>
              </a:endParaRPr>
            </a:p>
          </p:txBody>
        </p:sp>
        <p:sp>
          <p:nvSpPr>
            <p:cNvPr id="30" name="Textfeld 29">
              <a:extLst>
                <a:ext uri="{FF2B5EF4-FFF2-40B4-BE49-F238E27FC236}">
                  <a16:creationId xmlns:a16="http://schemas.microsoft.com/office/drawing/2014/main" id="{6DF211E7-0681-C97F-E233-01D06ED07DB3}"/>
                </a:ext>
              </a:extLst>
            </p:cNvPr>
            <p:cNvSpPr txBox="1"/>
            <p:nvPr/>
          </p:nvSpPr>
          <p:spPr>
            <a:xfrm>
              <a:off x="8089447" y="6375716"/>
              <a:ext cx="1031923" cy="369332"/>
            </a:xfrm>
            <a:prstGeom prst="rect">
              <a:avLst/>
            </a:prstGeom>
            <a:noFill/>
          </p:spPr>
          <p:txBody>
            <a:bodyPr wrap="square">
              <a:spAutoFit/>
            </a:bodyPr>
            <a:lstStyle/>
            <a:p>
              <a:r>
                <a:rPr lang="de-DE" dirty="0" err="1">
                  <a:latin typeface="+mj-lt"/>
                </a:rPr>
                <a:t>Fraction</a:t>
              </a:r>
              <a:endParaRPr lang="de-DE" dirty="0">
                <a:latin typeface="+mj-lt"/>
              </a:endParaRPr>
            </a:p>
          </p:txBody>
        </p:sp>
      </p:grpSp>
      <p:cxnSp>
        <p:nvCxnSpPr>
          <p:cNvPr id="8" name="Gerade Verbindung mit Pfeil 7">
            <a:extLst>
              <a:ext uri="{FF2B5EF4-FFF2-40B4-BE49-F238E27FC236}">
                <a16:creationId xmlns:a16="http://schemas.microsoft.com/office/drawing/2014/main" id="{6CF66491-578E-EBAA-F24D-6BDB3A304A44}"/>
              </a:ext>
            </a:extLst>
          </p:cNvPr>
          <p:cNvCxnSpPr>
            <a:cxnSpLocks/>
          </p:cNvCxnSpPr>
          <p:nvPr/>
        </p:nvCxnSpPr>
        <p:spPr>
          <a:xfrm>
            <a:off x="3065312" y="2379518"/>
            <a:ext cx="73948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Gerader Verbinder 14">
            <a:extLst>
              <a:ext uri="{FF2B5EF4-FFF2-40B4-BE49-F238E27FC236}">
                <a16:creationId xmlns:a16="http://schemas.microsoft.com/office/drawing/2014/main" id="{BD69D644-D092-5D8F-D438-D5F873D2B31D}"/>
              </a:ext>
            </a:extLst>
          </p:cNvPr>
          <p:cNvCxnSpPr/>
          <p:nvPr/>
        </p:nvCxnSpPr>
        <p:spPr>
          <a:xfrm>
            <a:off x="3065312" y="1927519"/>
            <a:ext cx="0" cy="24223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8871B2F8-A429-14EE-DAD4-ED93E1B68A8F}"/>
              </a:ext>
            </a:extLst>
          </p:cNvPr>
          <p:cNvCxnSpPr/>
          <p:nvPr/>
        </p:nvCxnSpPr>
        <p:spPr>
          <a:xfrm>
            <a:off x="3804799" y="1944921"/>
            <a:ext cx="0" cy="24223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105F377-4857-D054-B6C2-E972826BC0C8}"/>
              </a:ext>
            </a:extLst>
          </p:cNvPr>
          <p:cNvSpPr txBox="1"/>
          <p:nvPr/>
        </p:nvSpPr>
        <p:spPr>
          <a:xfrm>
            <a:off x="3289164" y="1995135"/>
            <a:ext cx="258474" cy="369332"/>
          </a:xfrm>
          <a:prstGeom prst="rect">
            <a:avLst/>
          </a:prstGeom>
          <a:noFill/>
        </p:spPr>
        <p:txBody>
          <a:bodyPr wrap="square">
            <a:spAutoFit/>
          </a:bodyPr>
          <a:lstStyle/>
          <a:p>
            <a:r>
              <a:rPr lang="de-DE" dirty="0"/>
              <a:t>?</a:t>
            </a:r>
          </a:p>
        </p:txBody>
      </p:sp>
      <p:sp>
        <p:nvSpPr>
          <p:cNvPr id="33" name="Textfeld 32">
            <a:extLst>
              <a:ext uri="{FF2B5EF4-FFF2-40B4-BE49-F238E27FC236}">
                <a16:creationId xmlns:a16="http://schemas.microsoft.com/office/drawing/2014/main" id="{EA343FE8-8DE8-A159-C900-E41653CA80C8}"/>
              </a:ext>
            </a:extLst>
          </p:cNvPr>
          <p:cNvSpPr txBox="1"/>
          <p:nvPr/>
        </p:nvSpPr>
        <p:spPr>
          <a:xfrm>
            <a:off x="5949109" y="2189016"/>
            <a:ext cx="5586937" cy="1569660"/>
          </a:xfrm>
          <a:prstGeom prst="rect">
            <a:avLst/>
          </a:prstGeom>
          <a:noFill/>
          <a:ln>
            <a:solidFill>
              <a:schemeClr val="tx1"/>
            </a:solidFill>
          </a:ln>
        </p:spPr>
        <p:txBody>
          <a:bodyPr wrap="square">
            <a:spAutoFit/>
          </a:bodyPr>
          <a:lstStyle/>
          <a:p>
            <a:r>
              <a:rPr lang="de-DE" sz="2400" b="1" dirty="0">
                <a:latin typeface="+mj-lt"/>
              </a:rPr>
              <a:t>Small </a:t>
            </a:r>
            <a:r>
              <a:rPr lang="de-DE" sz="2400" b="1" dirty="0" err="1">
                <a:latin typeface="+mj-lt"/>
              </a:rPr>
              <a:t>samples</a:t>
            </a:r>
            <a:r>
              <a:rPr lang="de-DE" sz="2400" b="1" dirty="0">
                <a:latin typeface="+mj-lt"/>
              </a:rPr>
              <a:t>: </a:t>
            </a:r>
          </a:p>
          <a:p>
            <a:r>
              <a:rPr lang="de-DE" sz="2400" dirty="0" err="1">
                <a:latin typeface="+mj-lt"/>
              </a:rPr>
              <a:t>if</a:t>
            </a:r>
            <a:r>
              <a:rPr lang="de-DE" sz="2400" dirty="0">
                <a:latin typeface="+mj-lt"/>
              </a:rPr>
              <a:t> shift </a:t>
            </a:r>
            <a:r>
              <a:rPr lang="de-DE" sz="2400" dirty="0" err="1">
                <a:latin typeface="+mj-lt"/>
              </a:rPr>
              <a:t>between</a:t>
            </a:r>
            <a:r>
              <a:rPr lang="de-DE" sz="2400" dirty="0">
                <a:latin typeface="+mj-lt"/>
              </a:rPr>
              <a:t> 1 to 3 </a:t>
            </a:r>
            <a:r>
              <a:rPr lang="de-DE" sz="2400" dirty="0" err="1">
                <a:latin typeface="+mj-lt"/>
              </a:rPr>
              <a:t>fractions</a:t>
            </a:r>
            <a:r>
              <a:rPr lang="de-DE" sz="2400" dirty="0">
                <a:latin typeface="+mj-lt"/>
              </a:rPr>
              <a:t> </a:t>
            </a:r>
            <a:r>
              <a:rPr lang="de-DE" sz="2400" dirty="0" err="1">
                <a:latin typeface="+mj-lt"/>
              </a:rPr>
              <a:t>is</a:t>
            </a:r>
            <a:r>
              <a:rPr lang="de-DE" sz="2400" dirty="0">
                <a:latin typeface="+mj-lt"/>
              </a:rPr>
              <a:t> </a:t>
            </a:r>
            <a:r>
              <a:rPr lang="de-DE" sz="2400" dirty="0" err="1">
                <a:latin typeface="+mj-lt"/>
              </a:rPr>
              <a:t>significant</a:t>
            </a:r>
            <a:endParaRPr lang="de-DE" sz="2400" dirty="0">
              <a:latin typeface="+mj-lt"/>
            </a:endParaRPr>
          </a:p>
          <a:p>
            <a:endParaRPr lang="de-DE" sz="2400" b="1" dirty="0">
              <a:latin typeface="+mj-lt"/>
            </a:endParaRPr>
          </a:p>
          <a:p>
            <a:r>
              <a:rPr lang="de-DE" sz="2400" b="1" dirty="0">
                <a:latin typeface="+mj-lt"/>
              </a:rPr>
              <a:t>Question:</a:t>
            </a:r>
            <a:r>
              <a:rPr lang="de-DE" sz="2400" dirty="0">
                <a:latin typeface="+mj-lt"/>
              </a:rPr>
              <a:t> </a:t>
            </a:r>
            <a:r>
              <a:rPr lang="de-DE" sz="2400" dirty="0" err="1">
                <a:latin typeface="+mj-lt"/>
              </a:rPr>
              <a:t>what</a:t>
            </a:r>
            <a:r>
              <a:rPr lang="de-DE" sz="2400" dirty="0">
                <a:latin typeface="+mj-lt"/>
              </a:rPr>
              <a:t> </a:t>
            </a:r>
            <a:r>
              <a:rPr lang="de-DE" sz="2400" dirty="0" err="1">
                <a:latin typeface="+mj-lt"/>
              </a:rPr>
              <a:t>about</a:t>
            </a:r>
            <a:r>
              <a:rPr lang="de-DE" sz="2400" dirty="0">
                <a:latin typeface="+mj-lt"/>
              </a:rPr>
              <a:t> partial shift?</a:t>
            </a:r>
          </a:p>
        </p:txBody>
      </p:sp>
      <p:sp>
        <p:nvSpPr>
          <p:cNvPr id="34" name="Textfeld 33">
            <a:extLst>
              <a:ext uri="{FF2B5EF4-FFF2-40B4-BE49-F238E27FC236}">
                <a16:creationId xmlns:a16="http://schemas.microsoft.com/office/drawing/2014/main" id="{730B3A5C-EE57-2C68-9F29-225CD204F97D}"/>
              </a:ext>
            </a:extLst>
          </p:cNvPr>
          <p:cNvSpPr txBox="1"/>
          <p:nvPr/>
        </p:nvSpPr>
        <p:spPr>
          <a:xfrm>
            <a:off x="15588" y="4644888"/>
            <a:ext cx="12176412" cy="461665"/>
          </a:xfrm>
          <a:prstGeom prst="rect">
            <a:avLst/>
          </a:prstGeom>
          <a:noFill/>
        </p:spPr>
        <p:txBody>
          <a:bodyPr wrap="square">
            <a:spAutoFit/>
          </a:bodyPr>
          <a:lstStyle/>
          <a:p>
            <a:r>
              <a:rPr lang="de-DE" sz="2400" dirty="0"/>
              <a:t>2)	Test </a:t>
            </a:r>
            <a:r>
              <a:rPr lang="de-DE" sz="2400" dirty="0" err="1"/>
              <a:t>significance</a:t>
            </a:r>
            <a:r>
              <a:rPr lang="de-DE" sz="2400" dirty="0"/>
              <a:t> </a:t>
            </a:r>
            <a:r>
              <a:rPr lang="de-DE" sz="2400" dirty="0" err="1"/>
              <a:t>for</a:t>
            </a:r>
            <a:r>
              <a:rPr lang="de-DE" sz="2400" dirty="0"/>
              <a:t> all </a:t>
            </a:r>
            <a:r>
              <a:rPr lang="de-DE" sz="2400" dirty="0" err="1"/>
              <a:t>proteins</a:t>
            </a:r>
            <a:r>
              <a:rPr lang="de-DE" sz="2400" dirty="0"/>
              <a:t>: </a:t>
            </a:r>
            <a:r>
              <a:rPr lang="de-DE" sz="2000" dirty="0">
                <a:latin typeface="+mj-lt"/>
              </a:rPr>
              <a:t>T-test </a:t>
            </a:r>
            <a:r>
              <a:rPr lang="de-DE" sz="2000" dirty="0" err="1">
                <a:latin typeface="+mj-lt"/>
              </a:rPr>
              <a:t>between</a:t>
            </a:r>
            <a:r>
              <a:rPr lang="de-DE" sz="2000" dirty="0">
                <a:latin typeface="+mj-lt"/>
              </a:rPr>
              <a:t> </a:t>
            </a:r>
            <a:r>
              <a:rPr lang="de-DE" sz="2000" dirty="0" err="1">
                <a:latin typeface="+mj-lt"/>
              </a:rPr>
              <a:t>RNase</a:t>
            </a:r>
            <a:r>
              <a:rPr lang="de-DE" sz="2000" dirty="0">
                <a:latin typeface="+mj-lt"/>
              </a:rPr>
              <a:t> and Control </a:t>
            </a:r>
            <a:r>
              <a:rPr lang="de-DE" sz="2000" dirty="0" err="1">
                <a:latin typeface="+mj-lt"/>
              </a:rPr>
              <a:t>for</a:t>
            </a:r>
            <a:r>
              <a:rPr lang="de-DE" sz="2000" dirty="0">
                <a:latin typeface="+mj-lt"/>
              </a:rPr>
              <a:t> </a:t>
            </a:r>
            <a:r>
              <a:rPr lang="de-DE" sz="2000" dirty="0" err="1">
                <a:latin typeface="+mj-lt"/>
              </a:rPr>
              <a:t>each</a:t>
            </a:r>
            <a:r>
              <a:rPr lang="de-DE" sz="2000" dirty="0">
                <a:latin typeface="+mj-lt"/>
              </a:rPr>
              <a:t> </a:t>
            </a:r>
            <a:r>
              <a:rPr lang="de-DE" sz="2000" dirty="0" err="1">
                <a:latin typeface="+mj-lt"/>
              </a:rPr>
              <a:t>protein</a:t>
            </a:r>
            <a:endParaRPr lang="de-DE" sz="2000" dirty="0">
              <a:latin typeface="+mj-lt"/>
            </a:endParaRPr>
          </a:p>
        </p:txBody>
      </p:sp>
      <p:sp>
        <p:nvSpPr>
          <p:cNvPr id="35" name="Textfeld 34">
            <a:extLst>
              <a:ext uri="{FF2B5EF4-FFF2-40B4-BE49-F238E27FC236}">
                <a16:creationId xmlns:a16="http://schemas.microsoft.com/office/drawing/2014/main" id="{FFFD5962-ADC5-AF12-B319-1664D0DCD556}"/>
              </a:ext>
            </a:extLst>
          </p:cNvPr>
          <p:cNvSpPr txBox="1"/>
          <p:nvPr/>
        </p:nvSpPr>
        <p:spPr>
          <a:xfrm>
            <a:off x="1416434" y="1685147"/>
            <a:ext cx="995878" cy="646331"/>
          </a:xfrm>
          <a:prstGeom prst="rect">
            <a:avLst/>
          </a:prstGeom>
          <a:noFill/>
        </p:spPr>
        <p:txBody>
          <a:bodyPr wrap="square">
            <a:spAutoFit/>
          </a:bodyPr>
          <a:lstStyle/>
          <a:p>
            <a:r>
              <a:rPr lang="de-DE" dirty="0" err="1">
                <a:solidFill>
                  <a:srgbClr val="E60E21"/>
                </a:solidFill>
                <a:latin typeface="+mj-lt"/>
              </a:rPr>
              <a:t>RNase</a:t>
            </a:r>
            <a:endParaRPr lang="de-DE" dirty="0">
              <a:solidFill>
                <a:srgbClr val="E60E21"/>
              </a:solidFill>
              <a:latin typeface="+mj-lt"/>
            </a:endParaRPr>
          </a:p>
          <a:p>
            <a:r>
              <a:rPr lang="de-DE" dirty="0">
                <a:solidFill>
                  <a:srgbClr val="33CCFF"/>
                </a:solidFill>
                <a:latin typeface="+mj-lt"/>
              </a:rPr>
              <a:t>Control</a:t>
            </a:r>
          </a:p>
        </p:txBody>
      </p:sp>
      <p:pic>
        <p:nvPicPr>
          <p:cNvPr id="37" name="Grafik 36">
            <a:extLst>
              <a:ext uri="{FF2B5EF4-FFF2-40B4-BE49-F238E27FC236}">
                <a16:creationId xmlns:a16="http://schemas.microsoft.com/office/drawing/2014/main" id="{479ECA23-D32D-0836-8EC5-C856841D30BA}"/>
              </a:ext>
            </a:extLst>
          </p:cNvPr>
          <p:cNvPicPr>
            <a:picLocks noChangeAspect="1"/>
          </p:cNvPicPr>
          <p:nvPr/>
        </p:nvPicPr>
        <p:blipFill rotWithShape="1">
          <a:blip r:embed="rId4"/>
          <a:srcRect l="6245" t="38283" r="57493" b="48017"/>
          <a:stretch/>
        </p:blipFill>
        <p:spPr>
          <a:xfrm>
            <a:off x="1007917" y="5156598"/>
            <a:ext cx="5832977" cy="1469110"/>
          </a:xfrm>
          <a:prstGeom prst="rect">
            <a:avLst/>
          </a:prstGeom>
        </p:spPr>
      </p:pic>
      <p:sp>
        <p:nvSpPr>
          <p:cNvPr id="39" name="Textfeld 38">
            <a:extLst>
              <a:ext uri="{FF2B5EF4-FFF2-40B4-BE49-F238E27FC236}">
                <a16:creationId xmlns:a16="http://schemas.microsoft.com/office/drawing/2014/main" id="{D33254C2-7B71-064C-653D-4A5A80B14290}"/>
              </a:ext>
            </a:extLst>
          </p:cNvPr>
          <p:cNvSpPr txBox="1"/>
          <p:nvPr/>
        </p:nvSpPr>
        <p:spPr>
          <a:xfrm>
            <a:off x="1621406" y="5091551"/>
            <a:ext cx="893194" cy="307777"/>
          </a:xfrm>
          <a:prstGeom prst="rect">
            <a:avLst/>
          </a:prstGeom>
          <a:solidFill>
            <a:schemeClr val="bg1"/>
          </a:solidFill>
        </p:spPr>
        <p:txBody>
          <a:bodyPr wrap="square">
            <a:spAutoFit/>
          </a:bodyPr>
          <a:lstStyle/>
          <a:p>
            <a:pPr algn="ctr"/>
            <a:r>
              <a:rPr lang="de-DE" sz="1400" dirty="0" err="1">
                <a:latin typeface="+mj-lt"/>
              </a:rPr>
              <a:t>RNase</a:t>
            </a:r>
            <a:endParaRPr lang="de-DE" sz="1600" dirty="0"/>
          </a:p>
        </p:txBody>
      </p:sp>
      <p:sp>
        <p:nvSpPr>
          <p:cNvPr id="40" name="Textfeld 39">
            <a:extLst>
              <a:ext uri="{FF2B5EF4-FFF2-40B4-BE49-F238E27FC236}">
                <a16:creationId xmlns:a16="http://schemas.microsoft.com/office/drawing/2014/main" id="{2603DE18-4377-C8F2-AFD9-B669A99130BB}"/>
              </a:ext>
            </a:extLst>
          </p:cNvPr>
          <p:cNvSpPr txBox="1"/>
          <p:nvPr/>
        </p:nvSpPr>
        <p:spPr>
          <a:xfrm>
            <a:off x="2911605" y="5083375"/>
            <a:ext cx="1149894" cy="307777"/>
          </a:xfrm>
          <a:prstGeom prst="rect">
            <a:avLst/>
          </a:prstGeom>
          <a:solidFill>
            <a:schemeClr val="bg1"/>
          </a:solidFill>
        </p:spPr>
        <p:txBody>
          <a:bodyPr wrap="square">
            <a:spAutoFit/>
          </a:bodyPr>
          <a:lstStyle/>
          <a:p>
            <a:pPr algn="ctr"/>
            <a:r>
              <a:rPr lang="de-DE" sz="1400" dirty="0">
                <a:latin typeface="+mj-lt"/>
              </a:rPr>
              <a:t>Control</a:t>
            </a:r>
            <a:endParaRPr lang="de-DE" sz="1600" dirty="0"/>
          </a:p>
        </p:txBody>
      </p:sp>
      <p:sp>
        <p:nvSpPr>
          <p:cNvPr id="41" name="Textfeld 40">
            <a:extLst>
              <a:ext uri="{FF2B5EF4-FFF2-40B4-BE49-F238E27FC236}">
                <a16:creationId xmlns:a16="http://schemas.microsoft.com/office/drawing/2014/main" id="{6B6BDCF2-3087-9B29-73A8-5F428D17A3CE}"/>
              </a:ext>
            </a:extLst>
          </p:cNvPr>
          <p:cNvSpPr txBox="1"/>
          <p:nvPr/>
        </p:nvSpPr>
        <p:spPr>
          <a:xfrm>
            <a:off x="4004382" y="5266610"/>
            <a:ext cx="681918" cy="338554"/>
          </a:xfrm>
          <a:prstGeom prst="rect">
            <a:avLst/>
          </a:prstGeom>
          <a:noFill/>
          <a:ln w="19050">
            <a:solidFill>
              <a:srgbClr val="BCF498"/>
            </a:solidFill>
          </a:ln>
        </p:spPr>
        <p:txBody>
          <a:bodyPr wrap="square">
            <a:spAutoFit/>
          </a:bodyPr>
          <a:lstStyle/>
          <a:p>
            <a:pPr algn="ctr"/>
            <a:endParaRPr lang="de-DE" sz="1600" dirty="0">
              <a:solidFill>
                <a:schemeClr val="tx1">
                  <a:lumMod val="50000"/>
                  <a:lumOff val="50000"/>
                </a:schemeClr>
              </a:solidFill>
            </a:endParaRPr>
          </a:p>
        </p:txBody>
      </p:sp>
      <p:sp>
        <p:nvSpPr>
          <p:cNvPr id="42" name="Textfeld 41">
            <a:extLst>
              <a:ext uri="{FF2B5EF4-FFF2-40B4-BE49-F238E27FC236}">
                <a16:creationId xmlns:a16="http://schemas.microsoft.com/office/drawing/2014/main" id="{A1CF02C9-0444-B46B-DB90-E6AFA1EC609A}"/>
              </a:ext>
            </a:extLst>
          </p:cNvPr>
          <p:cNvSpPr txBox="1"/>
          <p:nvPr/>
        </p:nvSpPr>
        <p:spPr>
          <a:xfrm>
            <a:off x="7237899" y="5309317"/>
            <a:ext cx="4270986" cy="1200329"/>
          </a:xfrm>
          <a:prstGeom prst="rect">
            <a:avLst/>
          </a:prstGeom>
          <a:noFill/>
          <a:ln w="19050">
            <a:solidFill>
              <a:srgbClr val="BCF498"/>
            </a:solidFill>
          </a:ln>
        </p:spPr>
        <p:txBody>
          <a:bodyPr wrap="square">
            <a:spAutoFit/>
          </a:bodyPr>
          <a:lstStyle/>
          <a:p>
            <a:r>
              <a:rPr lang="de-DE" sz="2400" b="1" dirty="0">
                <a:latin typeface="+mj-lt"/>
              </a:rPr>
              <a:t>Small </a:t>
            </a:r>
            <a:r>
              <a:rPr lang="de-DE" sz="2400" b="1" dirty="0" err="1">
                <a:latin typeface="+mj-lt"/>
              </a:rPr>
              <a:t>samples</a:t>
            </a:r>
            <a:r>
              <a:rPr lang="de-DE" sz="2400" b="1" dirty="0">
                <a:latin typeface="+mj-lt"/>
              </a:rPr>
              <a:t>: </a:t>
            </a:r>
          </a:p>
          <a:p>
            <a:r>
              <a:rPr lang="de-DE" sz="2400" dirty="0" err="1">
                <a:latin typeface="+mj-lt"/>
              </a:rPr>
              <a:t>Decide</a:t>
            </a:r>
            <a:r>
              <a:rPr lang="de-DE" sz="2400" dirty="0">
                <a:latin typeface="+mj-lt"/>
              </a:rPr>
              <a:t>, </a:t>
            </a:r>
            <a:r>
              <a:rPr lang="de-DE" sz="2400" dirty="0" err="1">
                <a:latin typeface="+mj-lt"/>
              </a:rPr>
              <a:t>which</a:t>
            </a:r>
            <a:r>
              <a:rPr lang="de-DE" sz="2400" dirty="0">
                <a:latin typeface="+mj-lt"/>
              </a:rPr>
              <a:t> p-</a:t>
            </a:r>
            <a:r>
              <a:rPr lang="de-DE" sz="2400" dirty="0" err="1">
                <a:latin typeface="+mj-lt"/>
              </a:rPr>
              <a:t>value</a:t>
            </a:r>
            <a:r>
              <a:rPr lang="de-DE" sz="2400" dirty="0">
                <a:latin typeface="+mj-lt"/>
              </a:rPr>
              <a:t> </a:t>
            </a:r>
          </a:p>
          <a:p>
            <a:r>
              <a:rPr lang="de-DE" sz="2400" dirty="0" err="1">
                <a:latin typeface="+mj-lt"/>
              </a:rPr>
              <a:t>means</a:t>
            </a:r>
            <a:r>
              <a:rPr lang="de-DE" sz="2400" dirty="0">
                <a:latin typeface="+mj-lt"/>
              </a:rPr>
              <a:t> </a:t>
            </a:r>
            <a:r>
              <a:rPr lang="de-DE" sz="2400" dirty="0" err="1">
                <a:latin typeface="+mj-lt"/>
              </a:rPr>
              <a:t>significant</a:t>
            </a:r>
            <a:endParaRPr lang="de-DE" sz="2400" dirty="0">
              <a:latin typeface="+mj-lt"/>
            </a:endParaRPr>
          </a:p>
        </p:txBody>
      </p:sp>
    </p:spTree>
    <p:extLst>
      <p:ext uri="{BB962C8B-B14F-4D97-AF65-F5344CB8AC3E}">
        <p14:creationId xmlns:p14="http://schemas.microsoft.com/office/powerpoint/2010/main" val="217371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42"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C6872F02-B861-560E-1598-A46B7548DFD8}"/>
              </a:ext>
            </a:extLst>
          </p:cNvPr>
          <p:cNvSpPr/>
          <p:nvPr/>
        </p:nvSpPr>
        <p:spPr>
          <a:xfrm>
            <a:off x="-594886" y="-807193"/>
            <a:ext cx="13381771" cy="8898058"/>
          </a:xfrm>
          <a:prstGeom prst="ellipse">
            <a:avLst/>
          </a:prstGeom>
          <a:noFill/>
          <a:ln w="76200">
            <a:solidFill>
              <a:srgbClr val="E69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BD20D0B2-600A-A8DD-CD3B-733A05403597}"/>
              </a:ext>
            </a:extLst>
          </p:cNvPr>
          <p:cNvSpPr txBox="1"/>
          <p:nvPr/>
        </p:nvSpPr>
        <p:spPr>
          <a:xfrm>
            <a:off x="1654342" y="827171"/>
            <a:ext cx="9023684" cy="4887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de-DE"/>
          </a:p>
        </p:txBody>
      </p:sp>
      <p:sp>
        <p:nvSpPr>
          <p:cNvPr id="4" name="Textfeld 3">
            <a:extLst>
              <a:ext uri="{FF2B5EF4-FFF2-40B4-BE49-F238E27FC236}">
                <a16:creationId xmlns:a16="http://schemas.microsoft.com/office/drawing/2014/main" id="{EC25D352-EBF0-C1D5-E02F-58BF1FF702EC}"/>
              </a:ext>
            </a:extLst>
          </p:cNvPr>
          <p:cNvSpPr txBox="1"/>
          <p:nvPr/>
        </p:nvSpPr>
        <p:spPr>
          <a:xfrm>
            <a:off x="2055394" y="877302"/>
            <a:ext cx="8572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cs typeface="Calibri"/>
              </a:rPr>
              <a:t>Regression </a:t>
            </a:r>
            <a:r>
              <a:rPr lang="de-DE" err="1">
                <a:cs typeface="Calibri"/>
              </a:rPr>
              <a:t>model</a:t>
            </a:r>
            <a:r>
              <a:rPr lang="de-DE">
                <a:cs typeface="Calibri"/>
              </a:rPr>
              <a:t> </a:t>
            </a:r>
          </a:p>
          <a:p>
            <a:r>
              <a:rPr lang="de-DE">
                <a:cs typeface="Calibri"/>
              </a:rPr>
              <a:t>Connection </a:t>
            </a:r>
            <a:r>
              <a:rPr lang="de-DE" err="1">
                <a:cs typeface="Calibri"/>
              </a:rPr>
              <a:t>between</a:t>
            </a:r>
            <a:r>
              <a:rPr lang="de-DE">
                <a:cs typeface="Calibri"/>
              </a:rPr>
              <a:t> </a:t>
            </a:r>
            <a:r>
              <a:rPr lang="de-DE" err="1">
                <a:cs typeface="Calibri"/>
              </a:rPr>
              <a:t>protein</a:t>
            </a:r>
            <a:r>
              <a:rPr lang="de-DE">
                <a:cs typeface="Calibri"/>
              </a:rPr>
              <a:t> </a:t>
            </a:r>
            <a:r>
              <a:rPr lang="de-DE" err="1">
                <a:cs typeface="Calibri"/>
              </a:rPr>
              <a:t>function</a:t>
            </a:r>
            <a:r>
              <a:rPr lang="de-DE">
                <a:cs typeface="Calibri"/>
              </a:rPr>
              <a:t> and </a:t>
            </a:r>
            <a:r>
              <a:rPr lang="de-DE" err="1">
                <a:cs typeface="Calibri"/>
              </a:rPr>
              <a:t>results</a:t>
            </a:r>
            <a:r>
              <a:rPr lang="de-DE">
                <a:cs typeface="Calibri"/>
              </a:rPr>
              <a:t> (</a:t>
            </a:r>
            <a:r>
              <a:rPr lang="de-DE" err="1">
                <a:cs typeface="Calibri"/>
              </a:rPr>
              <a:t>for</a:t>
            </a:r>
            <a:r>
              <a:rPr lang="de-DE">
                <a:cs typeface="Calibri"/>
              </a:rPr>
              <a:t> </a:t>
            </a:r>
            <a:r>
              <a:rPr lang="de-DE" err="1">
                <a:cs typeface="Calibri"/>
              </a:rPr>
              <a:t>specific</a:t>
            </a:r>
            <a:r>
              <a:rPr lang="de-DE">
                <a:cs typeface="Calibri"/>
              </a:rPr>
              <a:t> </a:t>
            </a:r>
            <a:r>
              <a:rPr lang="de-DE" err="1">
                <a:cs typeface="Calibri"/>
              </a:rPr>
              <a:t>examples</a:t>
            </a:r>
            <a:r>
              <a:rPr lang="de-DE">
                <a:cs typeface="Calibri"/>
              </a:rPr>
              <a:t>) </a:t>
            </a:r>
          </a:p>
        </p:txBody>
      </p:sp>
    </p:spTree>
    <p:extLst>
      <p:ext uri="{BB962C8B-B14F-4D97-AF65-F5344CB8AC3E}">
        <p14:creationId xmlns:p14="http://schemas.microsoft.com/office/powerpoint/2010/main" val="891230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36DC1F4-E535-AC3D-BD27-F293F35BA79F}"/>
              </a:ext>
            </a:extLst>
          </p:cNvPr>
          <p:cNvSpPr txBox="1"/>
          <p:nvPr/>
        </p:nvSpPr>
        <p:spPr>
          <a:xfrm>
            <a:off x="0" y="261226"/>
            <a:ext cx="12192000" cy="707886"/>
          </a:xfrm>
          <a:prstGeom prst="rect">
            <a:avLst/>
          </a:prstGeom>
          <a:noFill/>
        </p:spPr>
        <p:txBody>
          <a:bodyPr wrap="square">
            <a:spAutoFit/>
          </a:bodyPr>
          <a:lstStyle/>
          <a:p>
            <a:r>
              <a:rPr lang="de-DE" sz="4000">
                <a:latin typeface="Arial" panose="020B0604020202020204" pitchFamily="34" charset="0"/>
                <a:cs typeface="Arial" panose="020B0604020202020204" pitchFamily="34" charset="0"/>
              </a:rPr>
              <a:t>	TIMELINE</a:t>
            </a:r>
          </a:p>
        </p:txBody>
      </p:sp>
      <p:cxnSp>
        <p:nvCxnSpPr>
          <p:cNvPr id="3" name="Gerader Verbinder 2">
            <a:extLst>
              <a:ext uri="{FF2B5EF4-FFF2-40B4-BE49-F238E27FC236}">
                <a16:creationId xmlns:a16="http://schemas.microsoft.com/office/drawing/2014/main" id="{8F60900B-8F5E-91AD-0AC2-C90A7FADA2E0}"/>
              </a:ext>
            </a:extLst>
          </p:cNvPr>
          <p:cNvCxnSpPr/>
          <p:nvPr/>
        </p:nvCxnSpPr>
        <p:spPr>
          <a:xfrm>
            <a:off x="0" y="1004415"/>
            <a:ext cx="12269096"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33" name="Gruppieren 32">
            <a:extLst>
              <a:ext uri="{FF2B5EF4-FFF2-40B4-BE49-F238E27FC236}">
                <a16:creationId xmlns:a16="http://schemas.microsoft.com/office/drawing/2014/main" id="{4AD2B47D-96A2-F5C2-3396-43A3849873E8}"/>
              </a:ext>
            </a:extLst>
          </p:cNvPr>
          <p:cNvGrpSpPr/>
          <p:nvPr/>
        </p:nvGrpSpPr>
        <p:grpSpPr>
          <a:xfrm>
            <a:off x="53454" y="2779538"/>
            <a:ext cx="12098739" cy="1746914"/>
            <a:chOff x="326666" y="3219022"/>
            <a:chExt cx="11541219" cy="1303763"/>
          </a:xfrm>
        </p:grpSpPr>
        <p:grpSp>
          <p:nvGrpSpPr>
            <p:cNvPr id="22" name="Gruppieren 21">
              <a:extLst>
                <a:ext uri="{FF2B5EF4-FFF2-40B4-BE49-F238E27FC236}">
                  <a16:creationId xmlns:a16="http://schemas.microsoft.com/office/drawing/2014/main" id="{03FDB9A1-4D79-F56E-AE39-92F7571EEB8F}"/>
                </a:ext>
              </a:extLst>
            </p:cNvPr>
            <p:cNvGrpSpPr/>
            <p:nvPr/>
          </p:nvGrpSpPr>
          <p:grpSpPr>
            <a:xfrm>
              <a:off x="401592" y="3219022"/>
              <a:ext cx="11388816" cy="1303763"/>
              <a:chOff x="873456" y="1731416"/>
              <a:chExt cx="11388816" cy="1303763"/>
            </a:xfrm>
          </p:grpSpPr>
          <p:sp>
            <p:nvSpPr>
              <p:cNvPr id="20" name="Freihandform: Form 22" descr="Zeitachse ">
                <a:extLst>
                  <a:ext uri="{FF2B5EF4-FFF2-40B4-BE49-F238E27FC236}">
                    <a16:creationId xmlns:a16="http://schemas.microsoft.com/office/drawing/2014/main" id="{B2118D8E-9EE1-7610-435E-2A90A3DADB3A}"/>
                  </a:ext>
                </a:extLst>
              </p:cNvPr>
              <p:cNvSpPr/>
              <p:nvPr/>
            </p:nvSpPr>
            <p:spPr>
              <a:xfrm flipH="1" flipV="1">
                <a:off x="873456" y="1745064"/>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71000">
                    <a:schemeClr val="accent4">
                      <a:lumMod val="75000"/>
                    </a:schemeClr>
                  </a:gs>
                  <a:gs pos="29000">
                    <a:schemeClr val="accent6">
                      <a:lumMod val="60000"/>
                      <a:lumOff val="40000"/>
                    </a:schemeClr>
                  </a:gs>
                  <a:gs pos="18000">
                    <a:schemeClr val="accent6">
                      <a:lumMod val="75000"/>
                    </a:schemeClr>
                  </a:gs>
                  <a:gs pos="81000">
                    <a:schemeClr val="accent4">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sp>
            <p:nvSpPr>
              <p:cNvPr id="21" name="Freihandform: Form 22" descr="Zeitachse ">
                <a:extLst>
                  <a:ext uri="{FF2B5EF4-FFF2-40B4-BE49-F238E27FC236}">
                    <a16:creationId xmlns:a16="http://schemas.microsoft.com/office/drawing/2014/main" id="{B3D93231-0E47-E5BC-4FB0-AC46E0784D5E}"/>
                  </a:ext>
                </a:extLst>
              </p:cNvPr>
              <p:cNvSpPr/>
              <p:nvPr/>
            </p:nvSpPr>
            <p:spPr>
              <a:xfrm flipH="1" flipV="1">
                <a:off x="6539002" y="1731416"/>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7000">
                    <a:srgbClr val="C55A11"/>
                  </a:gs>
                  <a:gs pos="0">
                    <a:schemeClr val="accent4">
                      <a:lumMod val="60000"/>
                      <a:lumOff val="40000"/>
                    </a:schemeClr>
                  </a:gs>
                  <a:gs pos="27000">
                    <a:schemeClr val="accent2">
                      <a:lumMod val="60000"/>
                      <a:lumOff val="40000"/>
                    </a:schemeClr>
                  </a:gs>
                  <a:gs pos="8000">
                    <a:schemeClr val="accent2">
                      <a:lumMod val="40000"/>
                      <a:lumOff val="60000"/>
                    </a:schemeClr>
                  </a:gs>
                  <a:gs pos="87000">
                    <a:schemeClr val="accent2">
                      <a:lumMod val="5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grpSp>
        <p:sp>
          <p:nvSpPr>
            <p:cNvPr id="23" name="Ellipse 22" descr="Zeitachsenendpunkte">
              <a:extLst>
                <a:ext uri="{FF2B5EF4-FFF2-40B4-BE49-F238E27FC236}">
                  <a16:creationId xmlns:a16="http://schemas.microsoft.com/office/drawing/2014/main" id="{9A649793-D42F-93F3-7602-1DEFB88860D8}"/>
                </a:ext>
              </a:extLst>
            </p:cNvPr>
            <p:cNvSpPr/>
            <p:nvPr/>
          </p:nvSpPr>
          <p:spPr>
            <a:xfrm>
              <a:off x="326666" y="3727737"/>
              <a:ext cx="218092" cy="218092"/>
            </a:xfrm>
            <a:prstGeom prst="ellipse">
              <a:avLst/>
            </a:prstGeom>
            <a:solidFill>
              <a:schemeClr val="accent6">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4" name="Ellipse 23" descr="Zeitachsenendpunkte">
              <a:extLst>
                <a:ext uri="{FF2B5EF4-FFF2-40B4-BE49-F238E27FC236}">
                  <a16:creationId xmlns:a16="http://schemas.microsoft.com/office/drawing/2014/main" id="{5DBD8E1B-2148-BFCC-9752-9E256BB314ED}"/>
                </a:ext>
              </a:extLst>
            </p:cNvPr>
            <p:cNvSpPr/>
            <p:nvPr/>
          </p:nvSpPr>
          <p:spPr>
            <a:xfrm>
              <a:off x="11649793" y="3736833"/>
              <a:ext cx="218092" cy="218092"/>
            </a:xfrm>
            <a:prstGeom prst="ellipse">
              <a:avLst/>
            </a:prstGeom>
            <a:solidFill>
              <a:schemeClr val="accent2">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5" name="Ellipse 24">
              <a:extLst>
                <a:ext uri="{FF2B5EF4-FFF2-40B4-BE49-F238E27FC236}">
                  <a16:creationId xmlns:a16="http://schemas.microsoft.com/office/drawing/2014/main" id="{57CBC6A2-8EF2-528A-0B31-045E169A4D96}"/>
                </a:ext>
              </a:extLst>
            </p:cNvPr>
            <p:cNvSpPr/>
            <p:nvPr/>
          </p:nvSpPr>
          <p:spPr>
            <a:xfrm>
              <a:off x="688195" y="3417221"/>
              <a:ext cx="940762" cy="839124"/>
            </a:xfrm>
            <a:prstGeom prst="ellipse">
              <a:avLst/>
            </a:prstGeom>
            <a:solidFill>
              <a:schemeClr val="bg1"/>
            </a:solid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1</a:t>
              </a:r>
              <a:r>
                <a:rPr lang="en-US" sz="2800" baseline="30000">
                  <a:solidFill>
                    <a:schemeClr val="tx1"/>
                  </a:solidFill>
                  <a:latin typeface="Arial" panose="020B0604020202020204" pitchFamily="34" charset="0"/>
                  <a:cs typeface="Arial" panose="020B0604020202020204" pitchFamily="34" charset="0"/>
                </a:rPr>
                <a:t>st</a:t>
              </a:r>
              <a:endParaRPr lang="de-DE" sz="2800">
                <a:solidFill>
                  <a:schemeClr val="tx1"/>
                </a:solidFill>
                <a:latin typeface="Arial" panose="020B0604020202020204" pitchFamily="34" charset="0"/>
                <a:cs typeface="Arial" panose="020B0604020202020204" pitchFamily="34" charset="0"/>
              </a:endParaRPr>
            </a:p>
          </p:txBody>
        </p:sp>
        <p:sp>
          <p:nvSpPr>
            <p:cNvPr id="26" name="Ellipse 25">
              <a:extLst>
                <a:ext uri="{FF2B5EF4-FFF2-40B4-BE49-F238E27FC236}">
                  <a16:creationId xmlns:a16="http://schemas.microsoft.com/office/drawing/2014/main" id="{D34032A3-201C-E432-BDCA-87AADF4596C9}"/>
                </a:ext>
              </a:extLst>
            </p:cNvPr>
            <p:cNvSpPr/>
            <p:nvPr/>
          </p:nvSpPr>
          <p:spPr>
            <a:xfrm>
              <a:off x="2089365" y="3415771"/>
              <a:ext cx="940762" cy="839124"/>
            </a:xfrm>
            <a:prstGeom prst="ellipse">
              <a:avLst/>
            </a:prstGeom>
            <a:solidFill>
              <a:schemeClr val="bg1"/>
            </a:solidFill>
            <a:ln w="38100">
              <a:solidFill>
                <a:srgbClr val="AEC3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2</a:t>
              </a:r>
              <a:r>
                <a:rPr lang="en-US" sz="2800" baseline="30000">
                  <a:solidFill>
                    <a:schemeClr val="tx1"/>
                  </a:solidFill>
                  <a:latin typeface="Arial" panose="020B0604020202020204" pitchFamily="34" charset="0"/>
                  <a:cs typeface="Arial" panose="020B0604020202020204" pitchFamily="34" charset="0"/>
                </a:rPr>
                <a:t>nd</a:t>
              </a:r>
              <a:endParaRPr lang="de-DE" sz="2800">
                <a:solidFill>
                  <a:schemeClr val="tx1"/>
                </a:solidFill>
                <a:latin typeface="Arial" panose="020B0604020202020204" pitchFamily="34" charset="0"/>
                <a:cs typeface="Arial" panose="020B0604020202020204" pitchFamily="34" charset="0"/>
              </a:endParaRPr>
            </a:p>
          </p:txBody>
        </p:sp>
        <p:sp>
          <p:nvSpPr>
            <p:cNvPr id="27" name="Ellipse 26">
              <a:extLst>
                <a:ext uri="{FF2B5EF4-FFF2-40B4-BE49-F238E27FC236}">
                  <a16:creationId xmlns:a16="http://schemas.microsoft.com/office/drawing/2014/main" id="{443A641A-8E78-BCD7-7E85-8EDC691358BA}"/>
                </a:ext>
              </a:extLst>
            </p:cNvPr>
            <p:cNvSpPr/>
            <p:nvPr/>
          </p:nvSpPr>
          <p:spPr>
            <a:xfrm>
              <a:off x="3490535" y="3417221"/>
              <a:ext cx="940762" cy="839124"/>
            </a:xfrm>
            <a:prstGeom prst="ellipse">
              <a:avLst/>
            </a:prstGeom>
            <a:solidFill>
              <a:schemeClr val="bg1"/>
            </a:solidFill>
            <a:ln w="38100">
              <a:solidFill>
                <a:srgbClr val="BB9D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3</a:t>
              </a:r>
              <a:r>
                <a:rPr lang="en-US" sz="2800" baseline="30000">
                  <a:solidFill>
                    <a:schemeClr val="tx1"/>
                  </a:solidFill>
                  <a:latin typeface="Arial" panose="020B0604020202020204" pitchFamily="34" charset="0"/>
                  <a:cs typeface="Arial" panose="020B0604020202020204" pitchFamily="34" charset="0"/>
                </a:rPr>
                <a:t>rd</a:t>
              </a:r>
              <a:endParaRPr lang="de-DE" sz="2800">
                <a:solidFill>
                  <a:schemeClr val="tx1"/>
                </a:solidFill>
                <a:latin typeface="Arial" panose="020B0604020202020204" pitchFamily="34" charset="0"/>
                <a:cs typeface="Arial" panose="020B0604020202020204" pitchFamily="34" charset="0"/>
              </a:endParaRPr>
            </a:p>
          </p:txBody>
        </p:sp>
        <p:sp>
          <p:nvSpPr>
            <p:cNvPr id="28" name="Ellipse 27">
              <a:extLst>
                <a:ext uri="{FF2B5EF4-FFF2-40B4-BE49-F238E27FC236}">
                  <a16:creationId xmlns:a16="http://schemas.microsoft.com/office/drawing/2014/main" id="{497C4F9E-AC51-095D-1E37-C0A1A330DAB1}"/>
                </a:ext>
              </a:extLst>
            </p:cNvPr>
            <p:cNvSpPr/>
            <p:nvPr/>
          </p:nvSpPr>
          <p:spPr>
            <a:xfrm>
              <a:off x="4922138" y="3414568"/>
              <a:ext cx="940762" cy="839124"/>
            </a:xfrm>
            <a:prstGeom prst="ellipse">
              <a:avLst/>
            </a:prstGeom>
            <a:solidFill>
              <a:schemeClr val="bg1"/>
            </a:solid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4</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29" name="Ellipse 28">
              <a:extLst>
                <a:ext uri="{FF2B5EF4-FFF2-40B4-BE49-F238E27FC236}">
                  <a16:creationId xmlns:a16="http://schemas.microsoft.com/office/drawing/2014/main" id="{3F7BD3CE-BBDE-1EC2-CEC1-8CA273ACEDC7}"/>
                </a:ext>
              </a:extLst>
            </p:cNvPr>
            <p:cNvSpPr/>
            <p:nvPr/>
          </p:nvSpPr>
          <p:spPr>
            <a:xfrm>
              <a:off x="6323308" y="3414568"/>
              <a:ext cx="940762" cy="839124"/>
            </a:xfrm>
            <a:prstGeom prst="ellipse">
              <a:avLst/>
            </a:prstGeom>
            <a:solidFill>
              <a:schemeClr val="bg1"/>
            </a:solidFill>
            <a:ln w="38100">
              <a:solidFill>
                <a:srgbClr val="F7C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5</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30" name="Ellipse 29">
              <a:extLst>
                <a:ext uri="{FF2B5EF4-FFF2-40B4-BE49-F238E27FC236}">
                  <a16:creationId xmlns:a16="http://schemas.microsoft.com/office/drawing/2014/main" id="{FE52A2C8-37F9-BB1B-64DF-2B6F9F8A6F6E}"/>
                </a:ext>
              </a:extLst>
            </p:cNvPr>
            <p:cNvSpPr/>
            <p:nvPr/>
          </p:nvSpPr>
          <p:spPr>
            <a:xfrm>
              <a:off x="7752807" y="3414568"/>
              <a:ext cx="940762" cy="839124"/>
            </a:xfrm>
            <a:prstGeom prst="ellipse">
              <a:avLst/>
            </a:prstGeom>
            <a:solidFill>
              <a:schemeClr val="bg1"/>
            </a:solidFill>
            <a:ln w="38100">
              <a:solidFill>
                <a:srgbClr val="E596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6</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sp>
          <p:nvSpPr>
            <p:cNvPr id="31" name="Ellipse 30">
              <a:extLst>
                <a:ext uri="{FF2B5EF4-FFF2-40B4-BE49-F238E27FC236}">
                  <a16:creationId xmlns:a16="http://schemas.microsoft.com/office/drawing/2014/main" id="{5F7660F3-B241-90FC-3A81-871714BB1A7F}"/>
                </a:ext>
              </a:extLst>
            </p:cNvPr>
            <p:cNvSpPr/>
            <p:nvPr/>
          </p:nvSpPr>
          <p:spPr>
            <a:xfrm>
              <a:off x="9190526" y="3414568"/>
              <a:ext cx="940762" cy="839124"/>
            </a:xfrm>
            <a:prstGeom prst="ellipse">
              <a:avLst/>
            </a:prstGeom>
            <a:solidFill>
              <a:schemeClr val="bg1"/>
            </a:solidFill>
            <a:ln w="38100">
              <a:solidFill>
                <a:srgbClr val="C961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7</a:t>
              </a:r>
              <a:r>
                <a:rPr lang="en-US" sz="3200" baseline="30000">
                  <a:solidFill>
                    <a:schemeClr val="tx1"/>
                  </a:solidFill>
                  <a:latin typeface="Arial" panose="020B0604020202020204" pitchFamily="34" charset="0"/>
                  <a:cs typeface="Arial" panose="020B0604020202020204" pitchFamily="34" charset="0"/>
                </a:rPr>
                <a:t>th</a:t>
              </a:r>
              <a:endParaRPr lang="de-DE" sz="3200">
                <a:solidFill>
                  <a:schemeClr val="accent4"/>
                </a:solidFill>
              </a:endParaRPr>
            </a:p>
          </p:txBody>
        </p:sp>
        <p:sp>
          <p:nvSpPr>
            <p:cNvPr id="32" name="Ellipse 31">
              <a:extLst>
                <a:ext uri="{FF2B5EF4-FFF2-40B4-BE49-F238E27FC236}">
                  <a16:creationId xmlns:a16="http://schemas.microsoft.com/office/drawing/2014/main" id="{29266791-BE1A-D07B-5420-629BF88FF74D}"/>
                </a:ext>
              </a:extLst>
            </p:cNvPr>
            <p:cNvSpPr/>
            <p:nvPr/>
          </p:nvSpPr>
          <p:spPr>
            <a:xfrm>
              <a:off x="10587684" y="3392227"/>
              <a:ext cx="940762" cy="839124"/>
            </a:xfrm>
            <a:prstGeom prst="ellipse">
              <a:avLst/>
            </a:prstGeom>
            <a:solidFill>
              <a:schemeClr val="bg1"/>
            </a:solidFill>
            <a:ln w="38100">
              <a:solidFill>
                <a:srgbClr val="843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8</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a:p>
              <a:pPr algn="ctr"/>
              <a:r>
                <a:rPr lang="en-US" sz="2800">
                  <a:solidFill>
                    <a:schemeClr val="tx1"/>
                  </a:solidFill>
                  <a:latin typeface="Arial" panose="020B0604020202020204" pitchFamily="34" charset="0"/>
                  <a:cs typeface="Arial" panose="020B0604020202020204" pitchFamily="34" charset="0"/>
                </a:rPr>
                <a:t>9</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grpSp>
      <p:sp>
        <p:nvSpPr>
          <p:cNvPr id="43" name="Textfeld 42">
            <a:extLst>
              <a:ext uri="{FF2B5EF4-FFF2-40B4-BE49-F238E27FC236}">
                <a16:creationId xmlns:a16="http://schemas.microsoft.com/office/drawing/2014/main" id="{AB64B746-DF94-8C3F-C250-F0ABA0971E95}"/>
              </a:ext>
            </a:extLst>
          </p:cNvPr>
          <p:cNvSpPr txBox="1"/>
          <p:nvPr/>
        </p:nvSpPr>
        <p:spPr>
          <a:xfrm>
            <a:off x="2726" y="1287213"/>
            <a:ext cx="1787135" cy="523220"/>
          </a:xfrm>
          <a:prstGeom prst="rect">
            <a:avLst/>
          </a:prstGeom>
          <a:noFill/>
        </p:spPr>
        <p:txBody>
          <a:bodyPr wrap="square">
            <a:spAutoFit/>
          </a:bodyPr>
          <a:lstStyle/>
          <a:p>
            <a:pPr algn="ctr"/>
            <a:r>
              <a:rPr lang="de-DE" sz="2800">
                <a:solidFill>
                  <a:srgbClr val="385723"/>
                </a:solidFill>
                <a:latin typeface="Arial" panose="020B0604020202020204" pitchFamily="34" charset="0"/>
                <a:cs typeface="Arial" panose="020B0604020202020204" pitchFamily="34" charset="0"/>
              </a:rPr>
              <a:t>Milestone</a:t>
            </a:r>
          </a:p>
        </p:txBody>
      </p:sp>
      <p:sp>
        <p:nvSpPr>
          <p:cNvPr id="44" name="Textfeld 43">
            <a:extLst>
              <a:ext uri="{FF2B5EF4-FFF2-40B4-BE49-F238E27FC236}">
                <a16:creationId xmlns:a16="http://schemas.microsoft.com/office/drawing/2014/main" id="{8D4BEBC3-D6F2-BF6D-E3CE-9B15EACA62BE}"/>
              </a:ext>
            </a:extLst>
          </p:cNvPr>
          <p:cNvSpPr txBox="1"/>
          <p:nvPr/>
        </p:nvSpPr>
        <p:spPr>
          <a:xfrm>
            <a:off x="1521772" y="4510179"/>
            <a:ext cx="1745267" cy="523220"/>
          </a:xfrm>
          <a:prstGeom prst="rect">
            <a:avLst/>
          </a:prstGeom>
          <a:noFill/>
        </p:spPr>
        <p:txBody>
          <a:bodyPr wrap="square">
            <a:spAutoFit/>
          </a:bodyPr>
          <a:lstStyle/>
          <a:p>
            <a:pPr algn="ctr"/>
            <a:r>
              <a:rPr lang="de-DE" sz="2800">
                <a:solidFill>
                  <a:srgbClr val="ADC574"/>
                </a:solidFill>
                <a:latin typeface="Arial" panose="020B0604020202020204" pitchFamily="34" charset="0"/>
                <a:cs typeface="Arial" panose="020B0604020202020204" pitchFamily="34" charset="0"/>
              </a:rPr>
              <a:t>Milestone</a:t>
            </a:r>
          </a:p>
        </p:txBody>
      </p:sp>
      <p:sp>
        <p:nvSpPr>
          <p:cNvPr id="45" name="Textfeld 44">
            <a:extLst>
              <a:ext uri="{FF2B5EF4-FFF2-40B4-BE49-F238E27FC236}">
                <a16:creationId xmlns:a16="http://schemas.microsoft.com/office/drawing/2014/main" id="{64D68BA5-A461-B5DB-5077-2B7F34EBA3C7}"/>
              </a:ext>
            </a:extLst>
          </p:cNvPr>
          <p:cNvSpPr txBox="1"/>
          <p:nvPr/>
        </p:nvSpPr>
        <p:spPr>
          <a:xfrm>
            <a:off x="3156968" y="1287213"/>
            <a:ext cx="1713951" cy="523220"/>
          </a:xfrm>
          <a:prstGeom prst="rect">
            <a:avLst/>
          </a:prstGeom>
          <a:noFill/>
        </p:spPr>
        <p:txBody>
          <a:bodyPr wrap="square">
            <a:spAutoFit/>
          </a:bodyPr>
          <a:lstStyle/>
          <a:p>
            <a:pPr algn="ctr"/>
            <a:r>
              <a:rPr lang="de-DE" sz="2800">
                <a:solidFill>
                  <a:srgbClr val="BB9C1A"/>
                </a:solidFill>
                <a:latin typeface="Arial" panose="020B0604020202020204" pitchFamily="34" charset="0"/>
                <a:cs typeface="Arial" panose="020B0604020202020204" pitchFamily="34" charset="0"/>
              </a:rPr>
              <a:t>Milestone</a:t>
            </a:r>
          </a:p>
        </p:txBody>
      </p:sp>
      <p:sp>
        <p:nvSpPr>
          <p:cNvPr id="46" name="Textfeld 45">
            <a:extLst>
              <a:ext uri="{FF2B5EF4-FFF2-40B4-BE49-F238E27FC236}">
                <a16:creationId xmlns:a16="http://schemas.microsoft.com/office/drawing/2014/main" id="{64729D82-E927-5DC3-E1F2-9627420BFF51}"/>
              </a:ext>
            </a:extLst>
          </p:cNvPr>
          <p:cNvSpPr txBox="1"/>
          <p:nvPr/>
        </p:nvSpPr>
        <p:spPr>
          <a:xfrm>
            <a:off x="4499641" y="4505979"/>
            <a:ext cx="1728762" cy="830997"/>
          </a:xfrm>
          <a:prstGeom prst="rect">
            <a:avLst/>
          </a:prstGeom>
          <a:noFill/>
        </p:spPr>
        <p:txBody>
          <a:bodyPr wrap="square" lIns="91440" tIns="45720" rIns="91440" bIns="45720" anchor="t">
            <a:spAutoFit/>
          </a:bodyPr>
          <a:lstStyle/>
          <a:p>
            <a:pPr algn="ctr"/>
            <a:r>
              <a:rPr lang="de-DE" sz="2800">
                <a:solidFill>
                  <a:srgbClr val="FFD966"/>
                </a:solidFill>
                <a:latin typeface="Arial"/>
                <a:cs typeface="Arial"/>
              </a:rPr>
              <a:t>Milestone</a:t>
            </a:r>
          </a:p>
          <a:p>
            <a:pPr algn="ctr"/>
            <a:endParaRPr lang="de-DE" sz="2000">
              <a:latin typeface="Arial" panose="020B0604020202020204" pitchFamily="34" charset="0"/>
              <a:cs typeface="Arial" panose="020B0604020202020204" pitchFamily="34" charset="0"/>
            </a:endParaRPr>
          </a:p>
        </p:txBody>
      </p:sp>
      <p:sp>
        <p:nvSpPr>
          <p:cNvPr id="50" name="Textfeld 49">
            <a:extLst>
              <a:ext uri="{FF2B5EF4-FFF2-40B4-BE49-F238E27FC236}">
                <a16:creationId xmlns:a16="http://schemas.microsoft.com/office/drawing/2014/main" id="{B8F5E2B9-B334-2128-AA89-34CB39B54683}"/>
              </a:ext>
            </a:extLst>
          </p:cNvPr>
          <p:cNvSpPr txBox="1"/>
          <p:nvPr/>
        </p:nvSpPr>
        <p:spPr>
          <a:xfrm>
            <a:off x="5975902" y="1287213"/>
            <a:ext cx="1713951" cy="523220"/>
          </a:xfrm>
          <a:prstGeom prst="rect">
            <a:avLst/>
          </a:prstGeom>
          <a:noFill/>
        </p:spPr>
        <p:txBody>
          <a:bodyPr wrap="square">
            <a:spAutoFit/>
          </a:bodyPr>
          <a:lstStyle/>
          <a:p>
            <a:pPr algn="ctr"/>
            <a:r>
              <a:rPr lang="de-DE" sz="2800">
                <a:solidFill>
                  <a:srgbClr val="F7C3A0"/>
                </a:solidFill>
                <a:latin typeface="Arial" panose="020B0604020202020204" pitchFamily="34" charset="0"/>
                <a:cs typeface="Arial" panose="020B0604020202020204" pitchFamily="34" charset="0"/>
              </a:rPr>
              <a:t>Milestone</a:t>
            </a:r>
          </a:p>
        </p:txBody>
      </p:sp>
      <mc:AlternateContent xmlns:mc="http://schemas.openxmlformats.org/markup-compatibility/2006" xmlns:pslz="http://schemas.microsoft.com/office/powerpoint/2016/slidezoom">
        <mc:Choice Requires="pslz">
          <p:graphicFrame>
            <p:nvGraphicFramePr>
              <p:cNvPr id="5" name="Folienzoom 4">
                <a:extLst>
                  <a:ext uri="{FF2B5EF4-FFF2-40B4-BE49-F238E27FC236}">
                    <a16:creationId xmlns:a16="http://schemas.microsoft.com/office/drawing/2014/main" id="{AA50EAF4-DF5D-5FC0-58B1-A4569A29DDAA}"/>
                  </a:ext>
                </a:extLst>
              </p:cNvPr>
              <p:cNvGraphicFramePr>
                <a:graphicFrameLocks noChangeAspect="1"/>
              </p:cNvGraphicFramePr>
              <p:nvPr>
                <p:extLst>
                  <p:ext uri="{D42A27DB-BD31-4B8C-83A1-F6EECF244321}">
                    <p14:modId xmlns:p14="http://schemas.microsoft.com/office/powerpoint/2010/main" val="836534011"/>
                  </p:ext>
                </p:extLst>
              </p:nvPr>
            </p:nvGraphicFramePr>
            <p:xfrm>
              <a:off x="6898042" y="3638835"/>
              <a:ext cx="82855" cy="46606"/>
            </p:xfrm>
            <a:graphic>
              <a:graphicData uri="http://schemas.microsoft.com/office/powerpoint/2016/slidezoom">
                <pslz:sldZm>
                  <pslz:sldZmObj sldId="277" cId="2719094728">
                    <pslz:zmPr id="{69B4BC6B-0946-4E7C-8702-1C1FC3D4D6EE}" returnToParent="0" transitionDur="1000">
                      <p166:blipFill xmlns:p166="http://schemas.microsoft.com/office/powerpoint/2016/6/main">
                        <a:blip r:embed="rId3"/>
                        <a:stretch>
                          <a:fillRect/>
                        </a:stretch>
                      </p166:blipFill>
                      <p166:spPr xmlns:p166="http://schemas.microsoft.com/office/powerpoint/2016/6/main">
                        <a:xfrm>
                          <a:off x="0" y="0"/>
                          <a:ext cx="82855" cy="46606"/>
                        </a:xfrm>
                        <a:prstGeom prst="rect">
                          <a:avLst/>
                        </a:prstGeom>
                        <a:ln w="3175">
                          <a:solidFill>
                            <a:prstClr val="ltGray"/>
                          </a:solidFill>
                        </a:ln>
                      </p166:spPr>
                    </pslz:zmPr>
                  </pslz:sldZmObj>
                </pslz:sldZm>
              </a:graphicData>
            </a:graphic>
          </p:graphicFrame>
        </mc:Choice>
        <mc:Fallback xmlns="">
          <p:pic>
            <p:nvPicPr>
              <p:cNvPr id="5" name="Folienzoom 4">
                <a:extLst>
                  <a:ext uri="{FF2B5EF4-FFF2-40B4-BE49-F238E27FC236}">
                    <a16:creationId xmlns:a16="http://schemas.microsoft.com/office/drawing/2014/main" id="{AA50EAF4-DF5D-5FC0-58B1-A4569A29DDAA}"/>
                  </a:ext>
                </a:extLst>
              </p:cNvPr>
              <p:cNvPicPr>
                <a:picLocks noGrp="1" noRot="1" noChangeAspect="1" noMove="1" noResize="1" noEditPoints="1" noAdjustHandles="1" noChangeArrowheads="1" noChangeShapeType="1"/>
              </p:cNvPicPr>
              <p:nvPr/>
            </p:nvPicPr>
            <p:blipFill>
              <a:blip r:embed="rId4"/>
              <a:stretch>
                <a:fillRect/>
              </a:stretch>
            </p:blipFill>
            <p:spPr>
              <a:xfrm>
                <a:off x="6898042" y="3638835"/>
                <a:ext cx="82855" cy="46606"/>
              </a:xfrm>
              <a:prstGeom prst="rect">
                <a:avLst/>
              </a:prstGeom>
              <a:ln w="3175">
                <a:solidFill>
                  <a:prstClr val="ltGray"/>
                </a:solidFill>
              </a:ln>
            </p:spPr>
          </p:pic>
        </mc:Fallback>
      </mc:AlternateContent>
    </p:spTree>
    <p:extLst>
      <p:ext uri="{BB962C8B-B14F-4D97-AF65-F5344CB8AC3E}">
        <p14:creationId xmlns:p14="http://schemas.microsoft.com/office/powerpoint/2010/main" val="4034701244"/>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uppieren 39">
            <a:extLst>
              <a:ext uri="{FF2B5EF4-FFF2-40B4-BE49-F238E27FC236}">
                <a16:creationId xmlns:a16="http://schemas.microsoft.com/office/drawing/2014/main" id="{647326E3-F20B-84C2-DB82-64C2F2B380D2}"/>
              </a:ext>
            </a:extLst>
          </p:cNvPr>
          <p:cNvGrpSpPr/>
          <p:nvPr/>
        </p:nvGrpSpPr>
        <p:grpSpPr>
          <a:xfrm>
            <a:off x="943978" y="4215732"/>
            <a:ext cx="2756224" cy="2044415"/>
            <a:chOff x="943978" y="4215732"/>
            <a:chExt cx="2756224" cy="2044415"/>
          </a:xfrm>
        </p:grpSpPr>
        <p:grpSp>
          <p:nvGrpSpPr>
            <p:cNvPr id="31" name="Gruppieren 30">
              <a:extLst>
                <a:ext uri="{FF2B5EF4-FFF2-40B4-BE49-F238E27FC236}">
                  <a16:creationId xmlns:a16="http://schemas.microsoft.com/office/drawing/2014/main" id="{F80273D1-493A-A36E-EE39-F7A27234EA67}"/>
                </a:ext>
              </a:extLst>
            </p:cNvPr>
            <p:cNvGrpSpPr/>
            <p:nvPr/>
          </p:nvGrpSpPr>
          <p:grpSpPr>
            <a:xfrm>
              <a:off x="943978" y="4381718"/>
              <a:ext cx="2756224" cy="1878429"/>
              <a:chOff x="673532" y="3575339"/>
              <a:chExt cx="2561398" cy="1668068"/>
            </a:xfrm>
          </p:grpSpPr>
          <p:pic>
            <p:nvPicPr>
              <p:cNvPr id="21" name="Grafik 20">
                <a:extLst>
                  <a:ext uri="{FF2B5EF4-FFF2-40B4-BE49-F238E27FC236}">
                    <a16:creationId xmlns:a16="http://schemas.microsoft.com/office/drawing/2014/main" id="{651CF6F4-554D-3035-29C8-AB5F82CBAB72}"/>
                  </a:ext>
                </a:extLst>
              </p:cNvPr>
              <p:cNvPicPr>
                <a:picLocks noChangeAspect="1"/>
              </p:cNvPicPr>
              <p:nvPr/>
            </p:nvPicPr>
            <p:blipFill rotWithShape="1">
              <a:blip r:embed="rId3"/>
              <a:srcRect l="17470" t="61346" r="66518" b="22889"/>
              <a:stretch/>
            </p:blipFill>
            <p:spPr>
              <a:xfrm>
                <a:off x="790538" y="3575339"/>
                <a:ext cx="2444392" cy="1604559"/>
              </a:xfrm>
              <a:prstGeom prst="rect">
                <a:avLst/>
              </a:prstGeom>
            </p:spPr>
          </p:pic>
          <p:sp>
            <p:nvSpPr>
              <p:cNvPr id="29" name="Textfeld 28">
                <a:extLst>
                  <a:ext uri="{FF2B5EF4-FFF2-40B4-BE49-F238E27FC236}">
                    <a16:creationId xmlns:a16="http://schemas.microsoft.com/office/drawing/2014/main" id="{E541CAD3-AEBB-A25A-43A6-372668D587DD}"/>
                  </a:ext>
                </a:extLst>
              </p:cNvPr>
              <p:cNvSpPr txBox="1"/>
              <p:nvPr/>
            </p:nvSpPr>
            <p:spPr>
              <a:xfrm>
                <a:off x="1533560" y="4981797"/>
                <a:ext cx="735897" cy="261610"/>
              </a:xfrm>
              <a:prstGeom prst="rect">
                <a:avLst/>
              </a:prstGeom>
              <a:noFill/>
            </p:spPr>
            <p:txBody>
              <a:bodyPr wrap="square">
                <a:spAutoFit/>
              </a:bodyPr>
              <a:lstStyle/>
              <a:p>
                <a:pPr algn="ctr"/>
                <a:r>
                  <a:rPr lang="de-DE" sz="1100" dirty="0" err="1">
                    <a:latin typeface="+mj-lt"/>
                  </a:rPr>
                  <a:t>Fraction</a:t>
                </a:r>
                <a:endParaRPr lang="de-DE" sz="1100" dirty="0">
                  <a:latin typeface="+mj-lt"/>
                </a:endParaRPr>
              </a:p>
            </p:txBody>
          </p:sp>
          <p:sp>
            <p:nvSpPr>
              <p:cNvPr id="30" name="Textfeld 29">
                <a:extLst>
                  <a:ext uri="{FF2B5EF4-FFF2-40B4-BE49-F238E27FC236}">
                    <a16:creationId xmlns:a16="http://schemas.microsoft.com/office/drawing/2014/main" id="{EFC7D116-8647-4C40-CBBB-8438DBCEB285}"/>
                  </a:ext>
                </a:extLst>
              </p:cNvPr>
              <p:cNvSpPr txBox="1"/>
              <p:nvPr/>
            </p:nvSpPr>
            <p:spPr>
              <a:xfrm rot="16200000">
                <a:off x="170108" y="4182363"/>
                <a:ext cx="1302857" cy="296010"/>
              </a:xfrm>
              <a:prstGeom prst="rect">
                <a:avLst/>
              </a:prstGeom>
              <a:noFill/>
            </p:spPr>
            <p:txBody>
              <a:bodyPr wrap="square">
                <a:spAutoFit/>
              </a:bodyPr>
              <a:lstStyle/>
              <a:p>
                <a:pPr algn="ctr"/>
                <a:r>
                  <a:rPr lang="de-DE" sz="1100" dirty="0">
                    <a:latin typeface="+mj-lt"/>
                  </a:rPr>
                  <a:t>Proteine </a:t>
                </a:r>
                <a:r>
                  <a:rPr lang="de-DE" sz="1100" dirty="0" err="1">
                    <a:latin typeface="+mj-lt"/>
                  </a:rPr>
                  <a:t>amount</a:t>
                </a:r>
                <a:endParaRPr lang="de-DE" sz="1100" dirty="0">
                  <a:latin typeface="+mj-lt"/>
                </a:endParaRPr>
              </a:p>
            </p:txBody>
          </p:sp>
        </p:grpSp>
        <p:sp>
          <p:nvSpPr>
            <p:cNvPr id="17" name="Textfeld 16">
              <a:extLst>
                <a:ext uri="{FF2B5EF4-FFF2-40B4-BE49-F238E27FC236}">
                  <a16:creationId xmlns:a16="http://schemas.microsoft.com/office/drawing/2014/main" id="{1163F17A-8554-9B6B-69F9-3F71E2A7DE6F}"/>
                </a:ext>
              </a:extLst>
            </p:cNvPr>
            <p:cNvSpPr txBox="1"/>
            <p:nvPr/>
          </p:nvSpPr>
          <p:spPr>
            <a:xfrm>
              <a:off x="1979086" y="4215732"/>
              <a:ext cx="891377" cy="369332"/>
            </a:xfrm>
            <a:prstGeom prst="rect">
              <a:avLst/>
            </a:prstGeom>
            <a:noFill/>
          </p:spPr>
          <p:txBody>
            <a:bodyPr wrap="square">
              <a:spAutoFit/>
            </a:bodyPr>
            <a:lstStyle/>
            <a:p>
              <a:r>
                <a:rPr lang="de-DE" sz="1800" b="1" dirty="0" err="1">
                  <a:latin typeface="+mj-lt"/>
                </a:rPr>
                <a:t>No</a:t>
              </a:r>
              <a:r>
                <a:rPr lang="de-DE" sz="1800" b="1" dirty="0">
                  <a:latin typeface="+mj-lt"/>
                </a:rPr>
                <a:t> shift</a:t>
              </a:r>
              <a:endParaRPr lang="de-DE" b="1" dirty="0"/>
            </a:p>
          </p:txBody>
        </p:sp>
      </p:grpSp>
      <p:sp>
        <p:nvSpPr>
          <p:cNvPr id="4" name="Textfeld 3">
            <a:extLst>
              <a:ext uri="{FF2B5EF4-FFF2-40B4-BE49-F238E27FC236}">
                <a16:creationId xmlns:a16="http://schemas.microsoft.com/office/drawing/2014/main" id="{B3CE972F-2B8B-E2EE-0680-8104C9721F20}"/>
              </a:ext>
            </a:extLst>
          </p:cNvPr>
          <p:cNvSpPr txBox="1"/>
          <p:nvPr/>
        </p:nvSpPr>
        <p:spPr>
          <a:xfrm>
            <a:off x="0" y="308177"/>
            <a:ext cx="1217641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chemeClr val="tx1"/>
                </a:solidFill>
                <a:latin typeface="Arial" panose="020B0604020202020204" pitchFamily="34" charset="0"/>
                <a:cs typeface="Arial" panose="020B0604020202020204" pitchFamily="34" charset="0"/>
              </a:rPr>
              <a:t>	5</a:t>
            </a:r>
            <a:r>
              <a:rPr lang="en-US" sz="4000" baseline="30000" dirty="0">
                <a:solidFill>
                  <a:schemeClr val="tx1"/>
                </a:solidFill>
                <a:latin typeface="Arial" panose="020B0604020202020204" pitchFamily="34" charset="0"/>
                <a:cs typeface="Arial" panose="020B0604020202020204" pitchFamily="34" charset="0"/>
              </a:rPr>
              <a:t>th</a:t>
            </a:r>
            <a:r>
              <a:rPr lang="en-US" sz="4000" baseline="300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week </a:t>
            </a:r>
            <a:endParaRPr lang="de-DE" sz="4000" dirty="0">
              <a:solidFill>
                <a:schemeClr val="tx1"/>
              </a:solidFill>
              <a:latin typeface="Arial" panose="020B0604020202020204" pitchFamily="34" charset="0"/>
              <a:cs typeface="Arial" panose="020B0604020202020204" pitchFamily="34" charset="0"/>
            </a:endParaRPr>
          </a:p>
        </p:txBody>
      </p:sp>
      <p:cxnSp>
        <p:nvCxnSpPr>
          <p:cNvPr id="5" name="Gerader Verbinder 4">
            <a:extLst>
              <a:ext uri="{FF2B5EF4-FFF2-40B4-BE49-F238E27FC236}">
                <a16:creationId xmlns:a16="http://schemas.microsoft.com/office/drawing/2014/main" id="{43B7B419-BFA3-16DD-8F07-F5BB4FD4C09F}"/>
              </a:ext>
            </a:extLst>
          </p:cNvPr>
          <p:cNvCxnSpPr/>
          <p:nvPr/>
        </p:nvCxnSpPr>
        <p:spPr>
          <a:xfrm>
            <a:off x="0" y="1016063"/>
            <a:ext cx="12269096" cy="0"/>
          </a:xfrm>
          <a:prstGeom prst="line">
            <a:avLst/>
          </a:prstGeom>
          <a:ln w="12700">
            <a:solidFill>
              <a:srgbClr val="385723"/>
            </a:solidFill>
          </a:ln>
        </p:spPr>
        <p:style>
          <a:lnRef idx="1">
            <a:schemeClr val="dk1"/>
          </a:lnRef>
          <a:fillRef idx="0">
            <a:schemeClr val="dk1"/>
          </a:fillRef>
          <a:effectRef idx="0">
            <a:schemeClr val="dk1"/>
          </a:effectRef>
          <a:fontRef idx="minor">
            <a:schemeClr val="tx1"/>
          </a:fontRef>
        </p:style>
      </p:cxnSp>
      <p:pic>
        <p:nvPicPr>
          <p:cNvPr id="7" name="Grafik 6">
            <a:extLst>
              <a:ext uri="{FF2B5EF4-FFF2-40B4-BE49-F238E27FC236}">
                <a16:creationId xmlns:a16="http://schemas.microsoft.com/office/drawing/2014/main" id="{F48F6CEF-9D7C-ED11-005B-65376BE1E60E}"/>
              </a:ext>
            </a:extLst>
          </p:cNvPr>
          <p:cNvPicPr>
            <a:picLocks noChangeAspect="1"/>
          </p:cNvPicPr>
          <p:nvPr/>
        </p:nvPicPr>
        <p:blipFill rotWithShape="1">
          <a:blip r:embed="rId4"/>
          <a:srcRect l="33165" t="35000" r="34107" b="14091"/>
          <a:stretch/>
        </p:blipFill>
        <p:spPr>
          <a:xfrm>
            <a:off x="7330231" y="2021265"/>
            <a:ext cx="3912734" cy="4057649"/>
          </a:xfrm>
          <a:prstGeom prst="rect">
            <a:avLst/>
          </a:prstGeom>
        </p:spPr>
      </p:pic>
      <p:sp>
        <p:nvSpPr>
          <p:cNvPr id="8" name="Textfeld 7">
            <a:extLst>
              <a:ext uri="{FF2B5EF4-FFF2-40B4-BE49-F238E27FC236}">
                <a16:creationId xmlns:a16="http://schemas.microsoft.com/office/drawing/2014/main" id="{29B2A321-89DE-2049-87FD-C8AF017903A4}"/>
              </a:ext>
            </a:extLst>
          </p:cNvPr>
          <p:cNvSpPr txBox="1"/>
          <p:nvPr/>
        </p:nvSpPr>
        <p:spPr>
          <a:xfrm>
            <a:off x="0" y="1223482"/>
            <a:ext cx="12176412" cy="461665"/>
          </a:xfrm>
          <a:prstGeom prst="rect">
            <a:avLst/>
          </a:prstGeom>
          <a:noFill/>
        </p:spPr>
        <p:txBody>
          <a:bodyPr wrap="square">
            <a:spAutoFit/>
          </a:bodyPr>
          <a:lstStyle/>
          <a:p>
            <a:r>
              <a:rPr lang="de-DE" sz="2400" dirty="0"/>
              <a:t>1)	Clustering </a:t>
            </a:r>
            <a:r>
              <a:rPr lang="de-DE" sz="2400" dirty="0" err="1"/>
              <a:t>the</a:t>
            </a:r>
            <a:r>
              <a:rPr lang="de-DE" sz="2400" dirty="0"/>
              <a:t> </a:t>
            </a:r>
            <a:r>
              <a:rPr lang="de-DE" sz="2400" dirty="0" err="1"/>
              <a:t>graphs</a:t>
            </a:r>
            <a:r>
              <a:rPr lang="de-DE" sz="2400" dirty="0"/>
              <a:t>: </a:t>
            </a:r>
            <a:r>
              <a:rPr lang="de-DE" sz="2000" dirty="0">
                <a:latin typeface="+mj-lt"/>
              </a:rPr>
              <a:t>k-</a:t>
            </a:r>
            <a:r>
              <a:rPr lang="de-DE" sz="2000" dirty="0" err="1">
                <a:latin typeface="+mj-lt"/>
              </a:rPr>
              <a:t>means</a:t>
            </a:r>
            <a:r>
              <a:rPr lang="de-DE" sz="2000" dirty="0">
                <a:latin typeface="+mj-lt"/>
              </a:rPr>
              <a:t> </a:t>
            </a:r>
            <a:r>
              <a:rPr lang="de-DE" sz="2000" dirty="0" err="1">
                <a:latin typeface="+mj-lt"/>
              </a:rPr>
              <a:t>with</a:t>
            </a:r>
            <a:r>
              <a:rPr lang="de-DE" sz="2000" dirty="0">
                <a:latin typeface="+mj-lt"/>
              </a:rPr>
              <a:t> </a:t>
            </a:r>
            <a:r>
              <a:rPr lang="de-DE" sz="2000" dirty="0" err="1">
                <a:latin typeface="+mj-lt"/>
              </a:rPr>
              <a:t>following</a:t>
            </a:r>
            <a:r>
              <a:rPr lang="de-DE" sz="2000" dirty="0">
                <a:latin typeface="+mj-lt"/>
              </a:rPr>
              <a:t> </a:t>
            </a:r>
            <a:r>
              <a:rPr lang="de-DE" sz="2000" dirty="0" err="1">
                <a:latin typeface="+mj-lt"/>
              </a:rPr>
              <a:t>graphs</a:t>
            </a:r>
            <a:r>
              <a:rPr lang="de-DE" sz="2000" dirty="0">
                <a:latin typeface="+mj-lt"/>
              </a:rPr>
              <a:t>: </a:t>
            </a:r>
            <a:r>
              <a:rPr lang="de-DE" sz="2000" dirty="0" err="1">
                <a:latin typeface="+mj-lt"/>
              </a:rPr>
              <a:t>left</a:t>
            </a:r>
            <a:r>
              <a:rPr lang="de-DE" sz="2000" dirty="0">
                <a:latin typeface="+mj-lt"/>
              </a:rPr>
              <a:t> shift, </a:t>
            </a:r>
            <a:r>
              <a:rPr lang="de-DE" sz="2000" dirty="0" err="1">
                <a:latin typeface="+mj-lt"/>
              </a:rPr>
              <a:t>right</a:t>
            </a:r>
            <a:r>
              <a:rPr lang="de-DE" sz="2000" dirty="0">
                <a:latin typeface="+mj-lt"/>
              </a:rPr>
              <a:t> shift, </a:t>
            </a:r>
            <a:r>
              <a:rPr lang="de-DE" sz="2000" dirty="0" err="1">
                <a:latin typeface="+mj-lt"/>
              </a:rPr>
              <a:t>no</a:t>
            </a:r>
            <a:r>
              <a:rPr lang="de-DE" sz="2000" dirty="0">
                <a:latin typeface="+mj-lt"/>
              </a:rPr>
              <a:t> shift, </a:t>
            </a:r>
            <a:r>
              <a:rPr lang="de-DE" sz="2000" dirty="0" err="1">
                <a:latin typeface="+mj-lt"/>
              </a:rPr>
              <a:t>precipitated</a:t>
            </a:r>
            <a:r>
              <a:rPr lang="de-DE" sz="2400" dirty="0"/>
              <a:t>	</a:t>
            </a:r>
            <a:endParaRPr lang="de-DE" sz="2000" dirty="0">
              <a:latin typeface="+mj-lt"/>
            </a:endParaRPr>
          </a:p>
        </p:txBody>
      </p:sp>
      <p:grpSp>
        <p:nvGrpSpPr>
          <p:cNvPr id="14" name="Gruppieren 13">
            <a:extLst>
              <a:ext uri="{FF2B5EF4-FFF2-40B4-BE49-F238E27FC236}">
                <a16:creationId xmlns:a16="http://schemas.microsoft.com/office/drawing/2014/main" id="{DFCAF967-31C1-69DC-5E02-02A081651A23}"/>
              </a:ext>
            </a:extLst>
          </p:cNvPr>
          <p:cNvGrpSpPr/>
          <p:nvPr/>
        </p:nvGrpSpPr>
        <p:grpSpPr>
          <a:xfrm>
            <a:off x="4291383" y="4498384"/>
            <a:ext cx="2758461" cy="1774363"/>
            <a:chOff x="2192669" y="2699038"/>
            <a:chExt cx="2300842" cy="1430692"/>
          </a:xfrm>
        </p:grpSpPr>
        <p:pic>
          <p:nvPicPr>
            <p:cNvPr id="10" name="Grafik 9">
              <a:extLst>
                <a:ext uri="{FF2B5EF4-FFF2-40B4-BE49-F238E27FC236}">
                  <a16:creationId xmlns:a16="http://schemas.microsoft.com/office/drawing/2014/main" id="{28D66BFA-8828-FE1F-D197-5A861880762A}"/>
                </a:ext>
              </a:extLst>
            </p:cNvPr>
            <p:cNvPicPr>
              <a:picLocks noChangeAspect="1"/>
            </p:cNvPicPr>
            <p:nvPr/>
          </p:nvPicPr>
          <p:blipFill rotWithShape="1">
            <a:blip r:embed="rId5"/>
            <a:srcRect l="22458" t="38485" r="38002" b="24166"/>
            <a:stretch/>
          </p:blipFill>
          <p:spPr>
            <a:xfrm>
              <a:off x="2381391" y="2699038"/>
              <a:ext cx="2112120" cy="1330036"/>
            </a:xfrm>
            <a:prstGeom prst="rect">
              <a:avLst/>
            </a:prstGeom>
          </p:spPr>
        </p:pic>
        <p:grpSp>
          <p:nvGrpSpPr>
            <p:cNvPr id="13" name="Gruppieren 12">
              <a:extLst>
                <a:ext uri="{FF2B5EF4-FFF2-40B4-BE49-F238E27FC236}">
                  <a16:creationId xmlns:a16="http://schemas.microsoft.com/office/drawing/2014/main" id="{7529FAB5-82E2-CAA3-4A3B-E735627D73AD}"/>
                </a:ext>
              </a:extLst>
            </p:cNvPr>
            <p:cNvGrpSpPr/>
            <p:nvPr/>
          </p:nvGrpSpPr>
          <p:grpSpPr>
            <a:xfrm>
              <a:off x="2192669" y="2748395"/>
              <a:ext cx="1418173" cy="1381335"/>
              <a:chOff x="2192669" y="2748395"/>
              <a:chExt cx="1418173" cy="1381335"/>
            </a:xfrm>
          </p:grpSpPr>
          <p:sp>
            <p:nvSpPr>
              <p:cNvPr id="11" name="Textfeld 10">
                <a:extLst>
                  <a:ext uri="{FF2B5EF4-FFF2-40B4-BE49-F238E27FC236}">
                    <a16:creationId xmlns:a16="http://schemas.microsoft.com/office/drawing/2014/main" id="{74B9F2CE-2BD5-609D-6AC5-12329E302DBB}"/>
                  </a:ext>
                </a:extLst>
              </p:cNvPr>
              <p:cNvSpPr txBox="1"/>
              <p:nvPr/>
            </p:nvSpPr>
            <p:spPr>
              <a:xfrm rot="16200000">
                <a:off x="1749376" y="3191688"/>
                <a:ext cx="1148196" cy="261610"/>
              </a:xfrm>
              <a:prstGeom prst="rect">
                <a:avLst/>
              </a:prstGeom>
              <a:noFill/>
            </p:spPr>
            <p:txBody>
              <a:bodyPr wrap="square">
                <a:spAutoFit/>
              </a:bodyPr>
              <a:lstStyle/>
              <a:p>
                <a:pPr algn="ctr"/>
                <a:r>
                  <a:rPr lang="de-DE" sz="1100" dirty="0">
                    <a:latin typeface="+mj-lt"/>
                  </a:rPr>
                  <a:t>Proteine </a:t>
                </a:r>
                <a:r>
                  <a:rPr lang="de-DE" sz="1100" dirty="0" err="1">
                    <a:latin typeface="+mj-lt"/>
                  </a:rPr>
                  <a:t>amount</a:t>
                </a:r>
                <a:endParaRPr lang="de-DE" sz="1100" dirty="0">
                  <a:latin typeface="+mj-lt"/>
                </a:endParaRPr>
              </a:p>
            </p:txBody>
          </p:sp>
          <p:sp>
            <p:nvSpPr>
              <p:cNvPr id="12" name="Textfeld 11">
                <a:extLst>
                  <a:ext uri="{FF2B5EF4-FFF2-40B4-BE49-F238E27FC236}">
                    <a16:creationId xmlns:a16="http://schemas.microsoft.com/office/drawing/2014/main" id="{29967AA0-5200-7324-63AB-32CB0D2C6101}"/>
                  </a:ext>
                </a:extLst>
              </p:cNvPr>
              <p:cNvSpPr txBox="1"/>
              <p:nvPr/>
            </p:nvSpPr>
            <p:spPr>
              <a:xfrm>
                <a:off x="2960464" y="3896591"/>
                <a:ext cx="650378" cy="233139"/>
              </a:xfrm>
              <a:prstGeom prst="rect">
                <a:avLst/>
              </a:prstGeom>
              <a:noFill/>
            </p:spPr>
            <p:txBody>
              <a:bodyPr wrap="square">
                <a:spAutoFit/>
              </a:bodyPr>
              <a:lstStyle/>
              <a:p>
                <a:pPr algn="ctr"/>
                <a:r>
                  <a:rPr lang="de-DE" sz="1100" dirty="0" err="1">
                    <a:latin typeface="+mj-lt"/>
                  </a:rPr>
                  <a:t>Fraction</a:t>
                </a:r>
                <a:endParaRPr lang="de-DE" sz="1100" dirty="0">
                  <a:latin typeface="+mj-lt"/>
                </a:endParaRPr>
              </a:p>
            </p:txBody>
          </p:sp>
        </p:grpSp>
      </p:grpSp>
      <p:sp>
        <p:nvSpPr>
          <p:cNvPr id="16" name="Textfeld 15">
            <a:extLst>
              <a:ext uri="{FF2B5EF4-FFF2-40B4-BE49-F238E27FC236}">
                <a16:creationId xmlns:a16="http://schemas.microsoft.com/office/drawing/2014/main" id="{CEAFE5AE-0C3C-DA8B-4584-6354E0D17829}"/>
              </a:ext>
            </a:extLst>
          </p:cNvPr>
          <p:cNvSpPr txBox="1"/>
          <p:nvPr/>
        </p:nvSpPr>
        <p:spPr>
          <a:xfrm>
            <a:off x="4926992" y="4197052"/>
            <a:ext cx="1349519" cy="369332"/>
          </a:xfrm>
          <a:prstGeom prst="rect">
            <a:avLst/>
          </a:prstGeom>
          <a:noFill/>
        </p:spPr>
        <p:txBody>
          <a:bodyPr wrap="square">
            <a:spAutoFit/>
          </a:bodyPr>
          <a:lstStyle/>
          <a:p>
            <a:r>
              <a:rPr lang="de-DE" sz="1800" b="1" dirty="0" err="1">
                <a:latin typeface="+mj-lt"/>
              </a:rPr>
              <a:t>Precipitated</a:t>
            </a:r>
            <a:endParaRPr lang="de-DE" b="1" dirty="0"/>
          </a:p>
        </p:txBody>
      </p:sp>
      <p:grpSp>
        <p:nvGrpSpPr>
          <p:cNvPr id="39" name="Gruppieren 38">
            <a:extLst>
              <a:ext uri="{FF2B5EF4-FFF2-40B4-BE49-F238E27FC236}">
                <a16:creationId xmlns:a16="http://schemas.microsoft.com/office/drawing/2014/main" id="{41B38E47-0267-3596-E7D0-155834F31831}"/>
              </a:ext>
            </a:extLst>
          </p:cNvPr>
          <p:cNvGrpSpPr/>
          <p:nvPr/>
        </p:nvGrpSpPr>
        <p:grpSpPr>
          <a:xfrm>
            <a:off x="4181481" y="1836599"/>
            <a:ext cx="2689277" cy="1970355"/>
            <a:chOff x="4907850" y="2878974"/>
            <a:chExt cx="2689277" cy="1970355"/>
          </a:xfrm>
        </p:grpSpPr>
        <p:sp>
          <p:nvSpPr>
            <p:cNvPr id="19" name="Textfeld 18">
              <a:extLst>
                <a:ext uri="{FF2B5EF4-FFF2-40B4-BE49-F238E27FC236}">
                  <a16:creationId xmlns:a16="http://schemas.microsoft.com/office/drawing/2014/main" id="{DB5DAF2C-380D-BCD2-2215-FBD302C01804}"/>
                </a:ext>
              </a:extLst>
            </p:cNvPr>
            <p:cNvSpPr txBox="1"/>
            <p:nvPr/>
          </p:nvSpPr>
          <p:spPr>
            <a:xfrm>
              <a:off x="5626404" y="2878974"/>
              <a:ext cx="1141633" cy="369332"/>
            </a:xfrm>
            <a:prstGeom prst="rect">
              <a:avLst/>
            </a:prstGeom>
            <a:noFill/>
          </p:spPr>
          <p:txBody>
            <a:bodyPr wrap="square">
              <a:spAutoFit/>
            </a:bodyPr>
            <a:lstStyle/>
            <a:p>
              <a:r>
                <a:rPr lang="de-DE" sz="1800" b="1" dirty="0">
                  <a:latin typeface="+mj-lt"/>
                </a:rPr>
                <a:t>Right shift </a:t>
              </a:r>
              <a:endParaRPr lang="de-DE" b="1" dirty="0"/>
            </a:p>
          </p:txBody>
        </p:sp>
        <p:grpSp>
          <p:nvGrpSpPr>
            <p:cNvPr id="28" name="Gruppieren 27">
              <a:extLst>
                <a:ext uri="{FF2B5EF4-FFF2-40B4-BE49-F238E27FC236}">
                  <a16:creationId xmlns:a16="http://schemas.microsoft.com/office/drawing/2014/main" id="{DC289C42-4819-D3D2-7705-1AED6F61C27E}"/>
                </a:ext>
              </a:extLst>
            </p:cNvPr>
            <p:cNvGrpSpPr/>
            <p:nvPr/>
          </p:nvGrpSpPr>
          <p:grpSpPr>
            <a:xfrm>
              <a:off x="4907850" y="3208819"/>
              <a:ext cx="2689277" cy="1640510"/>
              <a:chOff x="5439399" y="3315401"/>
              <a:chExt cx="2376754" cy="1445767"/>
            </a:xfrm>
          </p:grpSpPr>
          <p:pic>
            <p:nvPicPr>
              <p:cNvPr id="25" name="Grafik 24">
                <a:extLst>
                  <a:ext uri="{FF2B5EF4-FFF2-40B4-BE49-F238E27FC236}">
                    <a16:creationId xmlns:a16="http://schemas.microsoft.com/office/drawing/2014/main" id="{9120AB69-4436-DF66-E181-90AB94836161}"/>
                  </a:ext>
                </a:extLst>
              </p:cNvPr>
              <p:cNvPicPr>
                <a:picLocks noChangeAspect="1"/>
              </p:cNvPicPr>
              <p:nvPr/>
            </p:nvPicPr>
            <p:blipFill rotWithShape="1">
              <a:blip r:embed="rId3"/>
              <a:srcRect l="44561" t="50559" r="39334" b="34225"/>
              <a:stretch/>
            </p:blipFill>
            <p:spPr>
              <a:xfrm>
                <a:off x="5549998" y="3315401"/>
                <a:ext cx="2266155" cy="1427357"/>
              </a:xfrm>
              <a:prstGeom prst="rect">
                <a:avLst/>
              </a:prstGeom>
            </p:spPr>
          </p:pic>
          <p:sp>
            <p:nvSpPr>
              <p:cNvPr id="26" name="Textfeld 25">
                <a:extLst>
                  <a:ext uri="{FF2B5EF4-FFF2-40B4-BE49-F238E27FC236}">
                    <a16:creationId xmlns:a16="http://schemas.microsoft.com/office/drawing/2014/main" id="{21B981AF-05B7-AD97-C439-66B0CADE0204}"/>
                  </a:ext>
                </a:extLst>
              </p:cNvPr>
              <p:cNvSpPr txBox="1"/>
              <p:nvPr/>
            </p:nvSpPr>
            <p:spPr>
              <a:xfrm rot="16200000">
                <a:off x="4996106" y="3846088"/>
                <a:ext cx="1148196" cy="261610"/>
              </a:xfrm>
              <a:prstGeom prst="rect">
                <a:avLst/>
              </a:prstGeom>
              <a:noFill/>
            </p:spPr>
            <p:txBody>
              <a:bodyPr wrap="square">
                <a:spAutoFit/>
              </a:bodyPr>
              <a:lstStyle/>
              <a:p>
                <a:pPr algn="ctr"/>
                <a:r>
                  <a:rPr lang="de-DE" sz="1100" dirty="0">
                    <a:latin typeface="+mj-lt"/>
                  </a:rPr>
                  <a:t>Proteine </a:t>
                </a:r>
                <a:r>
                  <a:rPr lang="de-DE" sz="1100" dirty="0" err="1">
                    <a:latin typeface="+mj-lt"/>
                  </a:rPr>
                  <a:t>amount</a:t>
                </a:r>
                <a:endParaRPr lang="de-DE" sz="1100" dirty="0">
                  <a:latin typeface="+mj-lt"/>
                </a:endParaRPr>
              </a:p>
            </p:txBody>
          </p:sp>
          <p:sp>
            <p:nvSpPr>
              <p:cNvPr id="27" name="Textfeld 26">
                <a:extLst>
                  <a:ext uri="{FF2B5EF4-FFF2-40B4-BE49-F238E27FC236}">
                    <a16:creationId xmlns:a16="http://schemas.microsoft.com/office/drawing/2014/main" id="{730612F8-9864-11B9-F489-73F59E9A3B17}"/>
                  </a:ext>
                </a:extLst>
              </p:cNvPr>
              <p:cNvSpPr txBox="1"/>
              <p:nvPr/>
            </p:nvSpPr>
            <p:spPr>
              <a:xfrm>
                <a:off x="6253743" y="4530613"/>
                <a:ext cx="650378" cy="230555"/>
              </a:xfrm>
              <a:prstGeom prst="rect">
                <a:avLst/>
              </a:prstGeom>
              <a:noFill/>
            </p:spPr>
            <p:txBody>
              <a:bodyPr wrap="square">
                <a:spAutoFit/>
              </a:bodyPr>
              <a:lstStyle/>
              <a:p>
                <a:pPr algn="ctr"/>
                <a:r>
                  <a:rPr lang="de-DE" sz="1100" dirty="0" err="1">
                    <a:latin typeface="+mj-lt"/>
                  </a:rPr>
                  <a:t>Fraction</a:t>
                </a:r>
                <a:endParaRPr lang="de-DE" sz="1100" dirty="0">
                  <a:latin typeface="+mj-lt"/>
                </a:endParaRPr>
              </a:p>
            </p:txBody>
          </p:sp>
        </p:grpSp>
      </p:grpSp>
      <p:grpSp>
        <p:nvGrpSpPr>
          <p:cNvPr id="38" name="Gruppieren 37">
            <a:extLst>
              <a:ext uri="{FF2B5EF4-FFF2-40B4-BE49-F238E27FC236}">
                <a16:creationId xmlns:a16="http://schemas.microsoft.com/office/drawing/2014/main" id="{74F98AF1-80FB-6986-CFEA-C9CC7E20B754}"/>
              </a:ext>
            </a:extLst>
          </p:cNvPr>
          <p:cNvGrpSpPr/>
          <p:nvPr/>
        </p:nvGrpSpPr>
        <p:grpSpPr>
          <a:xfrm>
            <a:off x="949037" y="1836599"/>
            <a:ext cx="2774485" cy="2021963"/>
            <a:chOff x="237849" y="1876311"/>
            <a:chExt cx="2722188" cy="1914865"/>
          </a:xfrm>
        </p:grpSpPr>
        <p:grpSp>
          <p:nvGrpSpPr>
            <p:cNvPr id="37" name="Gruppieren 36">
              <a:extLst>
                <a:ext uri="{FF2B5EF4-FFF2-40B4-BE49-F238E27FC236}">
                  <a16:creationId xmlns:a16="http://schemas.microsoft.com/office/drawing/2014/main" id="{3A660711-72BD-C49D-B0E7-ED418B1D72E0}"/>
                </a:ext>
              </a:extLst>
            </p:cNvPr>
            <p:cNvGrpSpPr/>
            <p:nvPr/>
          </p:nvGrpSpPr>
          <p:grpSpPr>
            <a:xfrm>
              <a:off x="237849" y="2166637"/>
              <a:ext cx="2722188" cy="1624539"/>
              <a:chOff x="107791" y="2243808"/>
              <a:chExt cx="2722188" cy="1624539"/>
            </a:xfrm>
          </p:grpSpPr>
          <p:grpSp>
            <p:nvGrpSpPr>
              <p:cNvPr id="35" name="Gruppieren 34">
                <a:extLst>
                  <a:ext uri="{FF2B5EF4-FFF2-40B4-BE49-F238E27FC236}">
                    <a16:creationId xmlns:a16="http://schemas.microsoft.com/office/drawing/2014/main" id="{07DE7E00-5232-E6D3-6242-27FB9E4150FF}"/>
                  </a:ext>
                </a:extLst>
              </p:cNvPr>
              <p:cNvGrpSpPr/>
              <p:nvPr/>
            </p:nvGrpSpPr>
            <p:grpSpPr>
              <a:xfrm>
                <a:off x="107791" y="2243808"/>
                <a:ext cx="2722188" cy="1624539"/>
                <a:chOff x="512742" y="1990891"/>
                <a:chExt cx="2722188" cy="1624539"/>
              </a:xfrm>
            </p:grpSpPr>
            <p:pic>
              <p:nvPicPr>
                <p:cNvPr id="23" name="Grafik 22">
                  <a:extLst>
                    <a:ext uri="{FF2B5EF4-FFF2-40B4-BE49-F238E27FC236}">
                      <a16:creationId xmlns:a16="http://schemas.microsoft.com/office/drawing/2014/main" id="{9F8B2579-57E8-2A3C-ED9A-A12999D2BC17}"/>
                    </a:ext>
                  </a:extLst>
                </p:cNvPr>
                <p:cNvPicPr>
                  <a:picLocks noChangeAspect="1"/>
                </p:cNvPicPr>
                <p:nvPr/>
              </p:nvPicPr>
              <p:blipFill rotWithShape="1">
                <a:blip r:embed="rId3"/>
                <a:srcRect l="5914" t="31222" r="78074" b="53012"/>
                <a:stretch/>
              </p:blipFill>
              <p:spPr>
                <a:xfrm>
                  <a:off x="760101" y="1990891"/>
                  <a:ext cx="2474829" cy="1624539"/>
                </a:xfrm>
                <a:prstGeom prst="rect">
                  <a:avLst/>
                </a:prstGeom>
              </p:spPr>
            </p:pic>
            <p:sp>
              <p:nvSpPr>
                <p:cNvPr id="32" name="Textfeld 31">
                  <a:extLst>
                    <a:ext uri="{FF2B5EF4-FFF2-40B4-BE49-F238E27FC236}">
                      <a16:creationId xmlns:a16="http://schemas.microsoft.com/office/drawing/2014/main" id="{C1676D2C-A157-29AB-805A-8264448E41EA}"/>
                    </a:ext>
                  </a:extLst>
                </p:cNvPr>
                <p:cNvSpPr txBox="1"/>
                <p:nvPr/>
              </p:nvSpPr>
              <p:spPr>
                <a:xfrm rot="16200000">
                  <a:off x="9318" y="2524234"/>
                  <a:ext cx="1302857" cy="296010"/>
                </a:xfrm>
                <a:prstGeom prst="rect">
                  <a:avLst/>
                </a:prstGeom>
                <a:noFill/>
              </p:spPr>
              <p:txBody>
                <a:bodyPr wrap="square">
                  <a:spAutoFit/>
                </a:bodyPr>
                <a:lstStyle/>
                <a:p>
                  <a:pPr algn="ctr"/>
                  <a:r>
                    <a:rPr lang="de-DE" sz="1100" dirty="0">
                      <a:latin typeface="+mj-lt"/>
                    </a:rPr>
                    <a:t>Proteine </a:t>
                  </a:r>
                  <a:r>
                    <a:rPr lang="de-DE" sz="1100" dirty="0" err="1">
                      <a:latin typeface="+mj-lt"/>
                    </a:rPr>
                    <a:t>amount</a:t>
                  </a:r>
                  <a:endParaRPr lang="de-DE" sz="1100" dirty="0">
                    <a:latin typeface="+mj-lt"/>
                  </a:endParaRPr>
                </a:p>
              </p:txBody>
            </p:sp>
            <p:sp>
              <p:nvSpPr>
                <p:cNvPr id="34" name="Textfeld 33">
                  <a:extLst>
                    <a:ext uri="{FF2B5EF4-FFF2-40B4-BE49-F238E27FC236}">
                      <a16:creationId xmlns:a16="http://schemas.microsoft.com/office/drawing/2014/main" id="{EEAFDB72-7E8A-4FC3-E32D-73378BBB51C1}"/>
                    </a:ext>
                  </a:extLst>
                </p:cNvPr>
                <p:cNvSpPr txBox="1"/>
                <p:nvPr/>
              </p:nvSpPr>
              <p:spPr>
                <a:xfrm>
                  <a:off x="1393092" y="3303926"/>
                  <a:ext cx="735897" cy="261610"/>
                </a:xfrm>
                <a:prstGeom prst="rect">
                  <a:avLst/>
                </a:prstGeom>
                <a:noFill/>
              </p:spPr>
              <p:txBody>
                <a:bodyPr wrap="square">
                  <a:spAutoFit/>
                </a:bodyPr>
                <a:lstStyle/>
                <a:p>
                  <a:pPr algn="ctr"/>
                  <a:r>
                    <a:rPr lang="de-DE" sz="1100" dirty="0" err="1">
                      <a:latin typeface="+mj-lt"/>
                    </a:rPr>
                    <a:t>Fraction</a:t>
                  </a:r>
                  <a:endParaRPr lang="de-DE" sz="1100" dirty="0">
                    <a:latin typeface="+mj-lt"/>
                  </a:endParaRPr>
                </a:p>
              </p:txBody>
            </p:sp>
          </p:grpSp>
          <p:sp>
            <p:nvSpPr>
              <p:cNvPr id="36" name="Textfeld 35">
                <a:extLst>
                  <a:ext uri="{FF2B5EF4-FFF2-40B4-BE49-F238E27FC236}">
                    <a16:creationId xmlns:a16="http://schemas.microsoft.com/office/drawing/2014/main" id="{894F14A2-3AE0-3F66-E2C3-7FBE7445AAEF}"/>
                  </a:ext>
                </a:extLst>
              </p:cNvPr>
              <p:cNvSpPr txBox="1"/>
              <p:nvPr/>
            </p:nvSpPr>
            <p:spPr>
              <a:xfrm>
                <a:off x="368378" y="2273566"/>
                <a:ext cx="770853" cy="461665"/>
              </a:xfrm>
              <a:prstGeom prst="rect">
                <a:avLst/>
              </a:prstGeom>
              <a:noFill/>
            </p:spPr>
            <p:txBody>
              <a:bodyPr wrap="square">
                <a:spAutoFit/>
              </a:bodyPr>
              <a:lstStyle/>
              <a:p>
                <a:r>
                  <a:rPr lang="de-DE" sz="1200" dirty="0" err="1">
                    <a:solidFill>
                      <a:srgbClr val="E60E21"/>
                    </a:solidFill>
                    <a:latin typeface="+mj-lt"/>
                  </a:rPr>
                  <a:t>RNase</a:t>
                </a:r>
                <a:endParaRPr lang="de-DE" sz="1200" dirty="0">
                  <a:solidFill>
                    <a:srgbClr val="E60E21"/>
                  </a:solidFill>
                  <a:latin typeface="+mj-lt"/>
                </a:endParaRPr>
              </a:p>
              <a:p>
                <a:r>
                  <a:rPr lang="de-DE" sz="1200" dirty="0">
                    <a:solidFill>
                      <a:srgbClr val="33CCFF"/>
                    </a:solidFill>
                    <a:latin typeface="+mj-lt"/>
                  </a:rPr>
                  <a:t>Control</a:t>
                </a:r>
              </a:p>
            </p:txBody>
          </p:sp>
        </p:grpSp>
        <p:sp>
          <p:nvSpPr>
            <p:cNvPr id="18" name="Textfeld 17">
              <a:extLst>
                <a:ext uri="{FF2B5EF4-FFF2-40B4-BE49-F238E27FC236}">
                  <a16:creationId xmlns:a16="http://schemas.microsoft.com/office/drawing/2014/main" id="{E638E147-8344-A422-9D76-484BFEDB5747}"/>
                </a:ext>
              </a:extLst>
            </p:cNvPr>
            <p:cNvSpPr txBox="1"/>
            <p:nvPr/>
          </p:nvSpPr>
          <p:spPr>
            <a:xfrm>
              <a:off x="1192527" y="1876311"/>
              <a:ext cx="986487" cy="369332"/>
            </a:xfrm>
            <a:prstGeom prst="rect">
              <a:avLst/>
            </a:prstGeom>
            <a:noFill/>
          </p:spPr>
          <p:txBody>
            <a:bodyPr wrap="square">
              <a:spAutoFit/>
            </a:bodyPr>
            <a:lstStyle/>
            <a:p>
              <a:r>
                <a:rPr lang="de-DE" sz="1800" b="1" dirty="0" err="1">
                  <a:latin typeface="+mj-lt"/>
                </a:rPr>
                <a:t>Left</a:t>
              </a:r>
              <a:r>
                <a:rPr lang="de-DE" sz="1800" b="1" dirty="0">
                  <a:latin typeface="+mj-lt"/>
                </a:rPr>
                <a:t> shift </a:t>
              </a:r>
              <a:endParaRPr lang="de-DE" b="1" dirty="0"/>
            </a:p>
          </p:txBody>
        </p:sp>
      </p:grpSp>
    </p:spTree>
    <p:extLst>
      <p:ext uri="{BB962C8B-B14F-4D97-AF65-F5344CB8AC3E}">
        <p14:creationId xmlns:p14="http://schemas.microsoft.com/office/powerpoint/2010/main" val="271909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586822AA-FA0C-5B47-E349-A39025FB1A1D}"/>
              </a:ext>
            </a:extLst>
          </p:cNvPr>
          <p:cNvSpPr/>
          <p:nvPr/>
        </p:nvSpPr>
        <p:spPr>
          <a:xfrm>
            <a:off x="-594886" y="-807193"/>
            <a:ext cx="13381771" cy="8898058"/>
          </a:xfrm>
          <a:prstGeom prst="ellipse">
            <a:avLst/>
          </a:prstGeom>
          <a:noFill/>
          <a:ln w="76200">
            <a:solidFill>
              <a:srgbClr val="E596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75547789-2B81-9E7D-A75C-19CDDD056AC5}"/>
              </a:ext>
            </a:extLst>
          </p:cNvPr>
          <p:cNvSpPr txBox="1"/>
          <p:nvPr/>
        </p:nvSpPr>
        <p:spPr>
          <a:xfrm>
            <a:off x="1679407" y="1002631"/>
            <a:ext cx="93996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cs typeface="Calibri"/>
              </a:rPr>
              <a:t>Project </a:t>
            </a:r>
            <a:r>
              <a:rPr lang="de-DE" err="1">
                <a:cs typeface="Calibri"/>
              </a:rPr>
              <a:t>report</a:t>
            </a:r>
            <a:r>
              <a:rPr lang="de-DE">
                <a:cs typeface="Calibri"/>
              </a:rPr>
              <a:t> (</a:t>
            </a:r>
            <a:r>
              <a:rPr lang="de-DE" err="1">
                <a:cs typeface="Calibri"/>
              </a:rPr>
              <a:t>pdf</a:t>
            </a:r>
            <a:r>
              <a:rPr lang="de-DE">
                <a:cs typeface="Calibri"/>
              </a:rPr>
              <a:t>)</a:t>
            </a:r>
          </a:p>
          <a:p>
            <a:r>
              <a:rPr lang="de-DE">
                <a:cs typeface="Calibri"/>
              </a:rPr>
              <a:t>Final </a:t>
            </a:r>
            <a:r>
              <a:rPr lang="de-DE" err="1">
                <a:cs typeface="Calibri"/>
              </a:rPr>
              <a:t>presentation</a:t>
            </a:r>
            <a:r>
              <a:rPr lang="de-DE">
                <a:cs typeface="Calibri"/>
              </a:rPr>
              <a:t> </a:t>
            </a:r>
          </a:p>
        </p:txBody>
      </p:sp>
    </p:spTree>
    <p:extLst>
      <p:ext uri="{BB962C8B-B14F-4D97-AF65-F5344CB8AC3E}">
        <p14:creationId xmlns:p14="http://schemas.microsoft.com/office/powerpoint/2010/main" val="3115936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724467-19FA-3AB2-C297-E917338A7F84}"/>
              </a:ext>
            </a:extLst>
          </p:cNvPr>
          <p:cNvSpPr>
            <a:spLocks noGrp="1"/>
          </p:cNvSpPr>
          <p:nvPr>
            <p:ph type="title"/>
          </p:nvPr>
        </p:nvSpPr>
        <p:spPr>
          <a:xfrm>
            <a:off x="565872" y="1392051"/>
            <a:ext cx="4655057" cy="2735119"/>
          </a:xfrm>
        </p:spPr>
        <p:txBody>
          <a:bodyPr vert="horz" lIns="91440" tIns="45720" rIns="91440" bIns="45720" rtlCol="0" anchor="b">
            <a:noAutofit/>
          </a:bodyPr>
          <a:lstStyle/>
          <a:p>
            <a:pPr algn="ctr"/>
            <a:r>
              <a:rPr lang="en-US" dirty="0"/>
              <a:t>`</a:t>
            </a:r>
            <a:r>
              <a:rPr lang="en-US" i="1" dirty="0"/>
              <a:t>We can only start to imagine the many opportunities that lie ahead</a:t>
            </a:r>
            <a:r>
              <a:rPr lang="en-US" dirty="0"/>
              <a:t>´</a:t>
            </a:r>
          </a:p>
        </p:txBody>
      </p:sp>
      <p:pic>
        <p:nvPicPr>
          <p:cNvPr id="6" name="Picture 3" descr="A grey room full of question marks with an opening going out">
            <a:extLst>
              <a:ext uri="{FF2B5EF4-FFF2-40B4-BE49-F238E27FC236}">
                <a16:creationId xmlns:a16="http://schemas.microsoft.com/office/drawing/2014/main" id="{204DF554-5346-7423-F805-85910F50A678}"/>
              </a:ext>
            </a:extLst>
          </p:cNvPr>
          <p:cNvPicPr>
            <a:picLocks noChangeAspect="1"/>
          </p:cNvPicPr>
          <p:nvPr/>
        </p:nvPicPr>
        <p:blipFill rotWithShape="1">
          <a:blip r:embed="rId2"/>
          <a:srcRect l="18193" r="1485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Textfeld 2">
            <a:extLst>
              <a:ext uri="{FF2B5EF4-FFF2-40B4-BE49-F238E27FC236}">
                <a16:creationId xmlns:a16="http://schemas.microsoft.com/office/drawing/2014/main" id="{68D70C09-4BBE-A810-32C5-AA8A2AAAD617}"/>
              </a:ext>
            </a:extLst>
          </p:cNvPr>
          <p:cNvSpPr txBox="1"/>
          <p:nvPr/>
        </p:nvSpPr>
        <p:spPr>
          <a:xfrm>
            <a:off x="890338" y="4709652"/>
            <a:ext cx="3357197" cy="584775"/>
          </a:xfrm>
          <a:prstGeom prst="rect">
            <a:avLst/>
          </a:prstGeom>
          <a:noFill/>
        </p:spPr>
        <p:txBody>
          <a:bodyPr wrap="square" rtlCol="0">
            <a:spAutoFit/>
          </a:bodyPr>
          <a:lstStyle/>
          <a:p>
            <a:r>
              <a:rPr lang="de-DE" sz="1600" dirty="0"/>
              <a:t>F. Gebauer et. al (2020). RNA-</a:t>
            </a:r>
            <a:r>
              <a:rPr lang="de-DE" sz="1600" dirty="0" err="1"/>
              <a:t>binding</a:t>
            </a:r>
            <a:r>
              <a:rPr lang="de-DE" sz="1600" dirty="0"/>
              <a:t> </a:t>
            </a:r>
            <a:r>
              <a:rPr lang="de-DE" sz="1600" dirty="0" err="1"/>
              <a:t>proteins</a:t>
            </a:r>
            <a:r>
              <a:rPr lang="de-DE" sz="1600" dirty="0"/>
              <a:t> in human </a:t>
            </a:r>
            <a:r>
              <a:rPr lang="de-DE" sz="1600" dirty="0" err="1"/>
              <a:t>genetic</a:t>
            </a:r>
            <a:r>
              <a:rPr lang="de-DE" sz="1600" dirty="0"/>
              <a:t> </a:t>
            </a:r>
            <a:r>
              <a:rPr lang="de-DE" sz="1600" dirty="0" err="1"/>
              <a:t>disease</a:t>
            </a:r>
            <a:r>
              <a:rPr lang="de-DE" sz="1600" dirty="0"/>
              <a:t>  </a:t>
            </a:r>
          </a:p>
        </p:txBody>
      </p:sp>
      <p:sp>
        <p:nvSpPr>
          <p:cNvPr id="4" name="Rechteck 3">
            <a:extLst>
              <a:ext uri="{FF2B5EF4-FFF2-40B4-BE49-F238E27FC236}">
                <a16:creationId xmlns:a16="http://schemas.microsoft.com/office/drawing/2014/main" id="{60420E15-607A-2D29-B0FD-1297C85D3364}"/>
              </a:ext>
            </a:extLst>
          </p:cNvPr>
          <p:cNvSpPr/>
          <p:nvPr/>
        </p:nvSpPr>
        <p:spPr>
          <a:xfrm>
            <a:off x="766916" y="4286865"/>
            <a:ext cx="3854245" cy="3146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 name="Flussdiagramm: Lochstreifen 4">
            <a:extLst>
              <a:ext uri="{FF2B5EF4-FFF2-40B4-BE49-F238E27FC236}">
                <a16:creationId xmlns:a16="http://schemas.microsoft.com/office/drawing/2014/main" id="{FA631BF1-5C76-774F-ECAC-28D8DDE791EF}"/>
              </a:ext>
            </a:extLst>
          </p:cNvPr>
          <p:cNvSpPr/>
          <p:nvPr/>
        </p:nvSpPr>
        <p:spPr>
          <a:xfrm>
            <a:off x="654283" y="4335179"/>
            <a:ext cx="4391381" cy="166464"/>
          </a:xfrm>
          <a:prstGeom prst="flowChartPunchedTape">
            <a:avLst/>
          </a:prstGeom>
          <a:solidFill>
            <a:srgbClr val="EFB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03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36DC1F4-E535-AC3D-BD27-F293F35BA79F}"/>
              </a:ext>
            </a:extLst>
          </p:cNvPr>
          <p:cNvSpPr txBox="1"/>
          <p:nvPr/>
        </p:nvSpPr>
        <p:spPr>
          <a:xfrm>
            <a:off x="0" y="261226"/>
            <a:ext cx="12192000" cy="707886"/>
          </a:xfrm>
          <a:prstGeom prst="rect">
            <a:avLst/>
          </a:prstGeom>
          <a:noFill/>
        </p:spPr>
        <p:txBody>
          <a:bodyPr wrap="square">
            <a:spAutoFit/>
          </a:bodyPr>
          <a:lstStyle/>
          <a:p>
            <a:r>
              <a:rPr lang="de-DE" sz="4000">
                <a:latin typeface="Arial" panose="020B0604020202020204" pitchFamily="34" charset="0"/>
                <a:cs typeface="Arial" panose="020B0604020202020204" pitchFamily="34" charset="0"/>
              </a:rPr>
              <a:t>	TIMELINE</a:t>
            </a:r>
          </a:p>
        </p:txBody>
      </p:sp>
      <p:cxnSp>
        <p:nvCxnSpPr>
          <p:cNvPr id="3" name="Gerader Verbinder 2">
            <a:extLst>
              <a:ext uri="{FF2B5EF4-FFF2-40B4-BE49-F238E27FC236}">
                <a16:creationId xmlns:a16="http://schemas.microsoft.com/office/drawing/2014/main" id="{8F60900B-8F5E-91AD-0AC2-C90A7FADA2E0}"/>
              </a:ext>
            </a:extLst>
          </p:cNvPr>
          <p:cNvCxnSpPr/>
          <p:nvPr/>
        </p:nvCxnSpPr>
        <p:spPr>
          <a:xfrm>
            <a:off x="0" y="1004415"/>
            <a:ext cx="12269096"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33" name="Gruppieren 32">
            <a:extLst>
              <a:ext uri="{FF2B5EF4-FFF2-40B4-BE49-F238E27FC236}">
                <a16:creationId xmlns:a16="http://schemas.microsoft.com/office/drawing/2014/main" id="{4AD2B47D-96A2-F5C2-3396-43A3849873E8}"/>
              </a:ext>
            </a:extLst>
          </p:cNvPr>
          <p:cNvGrpSpPr/>
          <p:nvPr/>
        </p:nvGrpSpPr>
        <p:grpSpPr>
          <a:xfrm>
            <a:off x="53454" y="2779538"/>
            <a:ext cx="12098739" cy="1746914"/>
            <a:chOff x="326666" y="3219022"/>
            <a:chExt cx="11541219" cy="1303763"/>
          </a:xfrm>
        </p:grpSpPr>
        <p:grpSp>
          <p:nvGrpSpPr>
            <p:cNvPr id="22" name="Gruppieren 21">
              <a:extLst>
                <a:ext uri="{FF2B5EF4-FFF2-40B4-BE49-F238E27FC236}">
                  <a16:creationId xmlns:a16="http://schemas.microsoft.com/office/drawing/2014/main" id="{03FDB9A1-4D79-F56E-AE39-92F7571EEB8F}"/>
                </a:ext>
              </a:extLst>
            </p:cNvPr>
            <p:cNvGrpSpPr/>
            <p:nvPr/>
          </p:nvGrpSpPr>
          <p:grpSpPr>
            <a:xfrm>
              <a:off x="401592" y="3219022"/>
              <a:ext cx="11388816" cy="1303763"/>
              <a:chOff x="873456" y="1731416"/>
              <a:chExt cx="11388816" cy="1303763"/>
            </a:xfrm>
          </p:grpSpPr>
          <p:sp>
            <p:nvSpPr>
              <p:cNvPr id="20" name="Freihandform: Form 22" descr="Zeitachse ">
                <a:extLst>
                  <a:ext uri="{FF2B5EF4-FFF2-40B4-BE49-F238E27FC236}">
                    <a16:creationId xmlns:a16="http://schemas.microsoft.com/office/drawing/2014/main" id="{B2118D8E-9EE1-7610-435E-2A90A3DADB3A}"/>
                  </a:ext>
                </a:extLst>
              </p:cNvPr>
              <p:cNvSpPr/>
              <p:nvPr/>
            </p:nvSpPr>
            <p:spPr>
              <a:xfrm flipH="1" flipV="1">
                <a:off x="873456" y="1745064"/>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71000">
                    <a:schemeClr val="accent4">
                      <a:lumMod val="75000"/>
                    </a:schemeClr>
                  </a:gs>
                  <a:gs pos="29000">
                    <a:schemeClr val="accent6">
                      <a:lumMod val="60000"/>
                      <a:lumOff val="40000"/>
                    </a:schemeClr>
                  </a:gs>
                  <a:gs pos="18000">
                    <a:schemeClr val="accent6">
                      <a:lumMod val="75000"/>
                    </a:schemeClr>
                  </a:gs>
                  <a:gs pos="81000">
                    <a:schemeClr val="accent4">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sp>
            <p:nvSpPr>
              <p:cNvPr id="21" name="Freihandform: Form 22" descr="Zeitachse ">
                <a:extLst>
                  <a:ext uri="{FF2B5EF4-FFF2-40B4-BE49-F238E27FC236}">
                    <a16:creationId xmlns:a16="http://schemas.microsoft.com/office/drawing/2014/main" id="{B3D93231-0E47-E5BC-4FB0-AC46E0784D5E}"/>
                  </a:ext>
                </a:extLst>
              </p:cNvPr>
              <p:cNvSpPr/>
              <p:nvPr/>
            </p:nvSpPr>
            <p:spPr>
              <a:xfrm flipH="1" flipV="1">
                <a:off x="6539002" y="1731416"/>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7000">
                    <a:srgbClr val="C55A11"/>
                  </a:gs>
                  <a:gs pos="0">
                    <a:schemeClr val="accent4">
                      <a:lumMod val="60000"/>
                      <a:lumOff val="40000"/>
                    </a:schemeClr>
                  </a:gs>
                  <a:gs pos="27000">
                    <a:schemeClr val="accent2">
                      <a:lumMod val="60000"/>
                      <a:lumOff val="40000"/>
                    </a:schemeClr>
                  </a:gs>
                  <a:gs pos="8000">
                    <a:schemeClr val="accent2">
                      <a:lumMod val="40000"/>
                      <a:lumOff val="60000"/>
                    </a:schemeClr>
                  </a:gs>
                  <a:gs pos="87000">
                    <a:schemeClr val="accent2">
                      <a:lumMod val="5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grpSp>
        <p:sp>
          <p:nvSpPr>
            <p:cNvPr id="23" name="Ellipse 22" descr="Zeitachsenendpunkte">
              <a:extLst>
                <a:ext uri="{FF2B5EF4-FFF2-40B4-BE49-F238E27FC236}">
                  <a16:creationId xmlns:a16="http://schemas.microsoft.com/office/drawing/2014/main" id="{9A649793-D42F-93F3-7602-1DEFB88860D8}"/>
                </a:ext>
              </a:extLst>
            </p:cNvPr>
            <p:cNvSpPr/>
            <p:nvPr/>
          </p:nvSpPr>
          <p:spPr>
            <a:xfrm>
              <a:off x="326666" y="3727737"/>
              <a:ext cx="218092" cy="218092"/>
            </a:xfrm>
            <a:prstGeom prst="ellipse">
              <a:avLst/>
            </a:prstGeom>
            <a:solidFill>
              <a:schemeClr val="accent6">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4" name="Ellipse 23" descr="Zeitachsenendpunkte">
              <a:extLst>
                <a:ext uri="{FF2B5EF4-FFF2-40B4-BE49-F238E27FC236}">
                  <a16:creationId xmlns:a16="http://schemas.microsoft.com/office/drawing/2014/main" id="{5DBD8E1B-2148-BFCC-9752-9E256BB314ED}"/>
                </a:ext>
              </a:extLst>
            </p:cNvPr>
            <p:cNvSpPr/>
            <p:nvPr/>
          </p:nvSpPr>
          <p:spPr>
            <a:xfrm>
              <a:off x="11649793" y="3736833"/>
              <a:ext cx="218092" cy="218092"/>
            </a:xfrm>
            <a:prstGeom prst="ellipse">
              <a:avLst/>
            </a:prstGeom>
            <a:solidFill>
              <a:schemeClr val="accent2">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5" name="Ellipse 24">
              <a:extLst>
                <a:ext uri="{FF2B5EF4-FFF2-40B4-BE49-F238E27FC236}">
                  <a16:creationId xmlns:a16="http://schemas.microsoft.com/office/drawing/2014/main" id="{57CBC6A2-8EF2-528A-0B31-045E169A4D96}"/>
                </a:ext>
              </a:extLst>
            </p:cNvPr>
            <p:cNvSpPr/>
            <p:nvPr/>
          </p:nvSpPr>
          <p:spPr>
            <a:xfrm>
              <a:off x="688195" y="3417221"/>
              <a:ext cx="940762" cy="839124"/>
            </a:xfrm>
            <a:prstGeom prst="ellipse">
              <a:avLst/>
            </a:prstGeom>
            <a:solidFill>
              <a:schemeClr val="bg1"/>
            </a:solid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1</a:t>
              </a:r>
              <a:r>
                <a:rPr lang="en-US" sz="2800" baseline="30000">
                  <a:solidFill>
                    <a:schemeClr val="tx1"/>
                  </a:solidFill>
                  <a:latin typeface="Arial" panose="020B0604020202020204" pitchFamily="34" charset="0"/>
                  <a:cs typeface="Arial" panose="020B0604020202020204" pitchFamily="34" charset="0"/>
                </a:rPr>
                <a:t>st</a:t>
              </a:r>
              <a:endParaRPr lang="de-DE" sz="2800">
                <a:solidFill>
                  <a:schemeClr val="tx1"/>
                </a:solidFill>
                <a:latin typeface="Arial" panose="020B0604020202020204" pitchFamily="34" charset="0"/>
                <a:cs typeface="Arial" panose="020B0604020202020204" pitchFamily="34" charset="0"/>
              </a:endParaRPr>
            </a:p>
          </p:txBody>
        </p:sp>
        <p:sp>
          <p:nvSpPr>
            <p:cNvPr id="26" name="Ellipse 25">
              <a:extLst>
                <a:ext uri="{FF2B5EF4-FFF2-40B4-BE49-F238E27FC236}">
                  <a16:creationId xmlns:a16="http://schemas.microsoft.com/office/drawing/2014/main" id="{D34032A3-201C-E432-BDCA-87AADF4596C9}"/>
                </a:ext>
              </a:extLst>
            </p:cNvPr>
            <p:cNvSpPr/>
            <p:nvPr/>
          </p:nvSpPr>
          <p:spPr>
            <a:xfrm>
              <a:off x="2089365" y="3415771"/>
              <a:ext cx="940762" cy="839124"/>
            </a:xfrm>
            <a:prstGeom prst="ellipse">
              <a:avLst/>
            </a:prstGeom>
            <a:solidFill>
              <a:schemeClr val="bg1"/>
            </a:solidFill>
            <a:ln w="38100">
              <a:solidFill>
                <a:srgbClr val="AEC3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2</a:t>
              </a:r>
              <a:r>
                <a:rPr lang="en-US" sz="2800" baseline="30000">
                  <a:solidFill>
                    <a:schemeClr val="tx1"/>
                  </a:solidFill>
                  <a:latin typeface="Arial" panose="020B0604020202020204" pitchFamily="34" charset="0"/>
                  <a:cs typeface="Arial" panose="020B0604020202020204" pitchFamily="34" charset="0"/>
                </a:rPr>
                <a:t>nd</a:t>
              </a:r>
              <a:endParaRPr lang="de-DE" sz="2800">
                <a:solidFill>
                  <a:schemeClr val="tx1"/>
                </a:solidFill>
                <a:latin typeface="Arial" panose="020B0604020202020204" pitchFamily="34" charset="0"/>
                <a:cs typeface="Arial" panose="020B0604020202020204" pitchFamily="34" charset="0"/>
              </a:endParaRPr>
            </a:p>
          </p:txBody>
        </p:sp>
        <p:sp>
          <p:nvSpPr>
            <p:cNvPr id="27" name="Ellipse 26">
              <a:extLst>
                <a:ext uri="{FF2B5EF4-FFF2-40B4-BE49-F238E27FC236}">
                  <a16:creationId xmlns:a16="http://schemas.microsoft.com/office/drawing/2014/main" id="{443A641A-8E78-BCD7-7E85-8EDC691358BA}"/>
                </a:ext>
              </a:extLst>
            </p:cNvPr>
            <p:cNvSpPr/>
            <p:nvPr/>
          </p:nvSpPr>
          <p:spPr>
            <a:xfrm>
              <a:off x="3490535" y="3417221"/>
              <a:ext cx="940762" cy="839124"/>
            </a:xfrm>
            <a:prstGeom prst="ellipse">
              <a:avLst/>
            </a:prstGeom>
            <a:solidFill>
              <a:schemeClr val="bg1"/>
            </a:solidFill>
            <a:ln w="38100">
              <a:solidFill>
                <a:srgbClr val="BB9D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3</a:t>
              </a:r>
              <a:r>
                <a:rPr lang="en-US" sz="2800" baseline="30000">
                  <a:solidFill>
                    <a:schemeClr val="tx1"/>
                  </a:solidFill>
                  <a:latin typeface="Arial" panose="020B0604020202020204" pitchFamily="34" charset="0"/>
                  <a:cs typeface="Arial" panose="020B0604020202020204" pitchFamily="34" charset="0"/>
                </a:rPr>
                <a:t>rd</a:t>
              </a:r>
              <a:endParaRPr lang="de-DE" sz="2800">
                <a:solidFill>
                  <a:schemeClr val="tx1"/>
                </a:solidFill>
                <a:latin typeface="Arial" panose="020B0604020202020204" pitchFamily="34" charset="0"/>
                <a:cs typeface="Arial" panose="020B0604020202020204" pitchFamily="34" charset="0"/>
              </a:endParaRPr>
            </a:p>
          </p:txBody>
        </p:sp>
        <p:sp>
          <p:nvSpPr>
            <p:cNvPr id="28" name="Ellipse 27">
              <a:extLst>
                <a:ext uri="{FF2B5EF4-FFF2-40B4-BE49-F238E27FC236}">
                  <a16:creationId xmlns:a16="http://schemas.microsoft.com/office/drawing/2014/main" id="{497C4F9E-AC51-095D-1E37-C0A1A330DAB1}"/>
                </a:ext>
              </a:extLst>
            </p:cNvPr>
            <p:cNvSpPr/>
            <p:nvPr/>
          </p:nvSpPr>
          <p:spPr>
            <a:xfrm>
              <a:off x="4922138" y="3414568"/>
              <a:ext cx="940762" cy="839124"/>
            </a:xfrm>
            <a:prstGeom prst="ellipse">
              <a:avLst/>
            </a:prstGeom>
            <a:solidFill>
              <a:schemeClr val="bg1"/>
            </a:solid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4</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29" name="Ellipse 28">
              <a:extLst>
                <a:ext uri="{FF2B5EF4-FFF2-40B4-BE49-F238E27FC236}">
                  <a16:creationId xmlns:a16="http://schemas.microsoft.com/office/drawing/2014/main" id="{3F7BD3CE-BBDE-1EC2-CEC1-8CA273ACEDC7}"/>
                </a:ext>
              </a:extLst>
            </p:cNvPr>
            <p:cNvSpPr/>
            <p:nvPr/>
          </p:nvSpPr>
          <p:spPr>
            <a:xfrm>
              <a:off x="6323308" y="3414568"/>
              <a:ext cx="940762" cy="839124"/>
            </a:xfrm>
            <a:prstGeom prst="ellipse">
              <a:avLst/>
            </a:prstGeom>
            <a:solidFill>
              <a:schemeClr val="bg1"/>
            </a:solidFill>
            <a:ln w="38100">
              <a:solidFill>
                <a:srgbClr val="F7C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5</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30" name="Ellipse 29">
              <a:extLst>
                <a:ext uri="{FF2B5EF4-FFF2-40B4-BE49-F238E27FC236}">
                  <a16:creationId xmlns:a16="http://schemas.microsoft.com/office/drawing/2014/main" id="{FE52A2C8-37F9-BB1B-64DF-2B6F9F8A6F6E}"/>
                </a:ext>
              </a:extLst>
            </p:cNvPr>
            <p:cNvSpPr/>
            <p:nvPr/>
          </p:nvSpPr>
          <p:spPr>
            <a:xfrm>
              <a:off x="7752807" y="3414568"/>
              <a:ext cx="940762" cy="839124"/>
            </a:xfrm>
            <a:prstGeom prst="ellipse">
              <a:avLst/>
            </a:prstGeom>
            <a:solidFill>
              <a:schemeClr val="bg1"/>
            </a:solidFill>
            <a:ln w="38100">
              <a:solidFill>
                <a:srgbClr val="E596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6</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sp>
          <p:nvSpPr>
            <p:cNvPr id="31" name="Ellipse 30">
              <a:extLst>
                <a:ext uri="{FF2B5EF4-FFF2-40B4-BE49-F238E27FC236}">
                  <a16:creationId xmlns:a16="http://schemas.microsoft.com/office/drawing/2014/main" id="{5F7660F3-B241-90FC-3A81-871714BB1A7F}"/>
                </a:ext>
              </a:extLst>
            </p:cNvPr>
            <p:cNvSpPr/>
            <p:nvPr/>
          </p:nvSpPr>
          <p:spPr>
            <a:xfrm>
              <a:off x="9190526" y="3414568"/>
              <a:ext cx="940762" cy="839124"/>
            </a:xfrm>
            <a:prstGeom prst="ellipse">
              <a:avLst/>
            </a:prstGeom>
            <a:solidFill>
              <a:schemeClr val="bg1"/>
            </a:solidFill>
            <a:ln w="38100">
              <a:solidFill>
                <a:srgbClr val="C961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7</a:t>
              </a:r>
              <a:r>
                <a:rPr lang="en-US" sz="3200" baseline="30000">
                  <a:solidFill>
                    <a:schemeClr val="tx1"/>
                  </a:solidFill>
                  <a:latin typeface="Arial" panose="020B0604020202020204" pitchFamily="34" charset="0"/>
                  <a:cs typeface="Arial" panose="020B0604020202020204" pitchFamily="34" charset="0"/>
                </a:rPr>
                <a:t>th</a:t>
              </a:r>
              <a:endParaRPr lang="de-DE" sz="3200">
                <a:solidFill>
                  <a:schemeClr val="accent4"/>
                </a:solidFill>
              </a:endParaRPr>
            </a:p>
          </p:txBody>
        </p:sp>
        <p:sp>
          <p:nvSpPr>
            <p:cNvPr id="32" name="Ellipse 31">
              <a:extLst>
                <a:ext uri="{FF2B5EF4-FFF2-40B4-BE49-F238E27FC236}">
                  <a16:creationId xmlns:a16="http://schemas.microsoft.com/office/drawing/2014/main" id="{29266791-BE1A-D07B-5420-629BF88FF74D}"/>
                </a:ext>
              </a:extLst>
            </p:cNvPr>
            <p:cNvSpPr/>
            <p:nvPr/>
          </p:nvSpPr>
          <p:spPr>
            <a:xfrm>
              <a:off x="10587684" y="3392227"/>
              <a:ext cx="940762" cy="839124"/>
            </a:xfrm>
            <a:prstGeom prst="ellipse">
              <a:avLst/>
            </a:prstGeom>
            <a:solidFill>
              <a:schemeClr val="bg1"/>
            </a:solidFill>
            <a:ln w="38100">
              <a:solidFill>
                <a:srgbClr val="843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8</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a:p>
              <a:pPr algn="ctr"/>
              <a:r>
                <a:rPr lang="en-US" sz="2800">
                  <a:solidFill>
                    <a:schemeClr val="tx1"/>
                  </a:solidFill>
                  <a:latin typeface="Arial" panose="020B0604020202020204" pitchFamily="34" charset="0"/>
                  <a:cs typeface="Arial" panose="020B0604020202020204" pitchFamily="34" charset="0"/>
                </a:rPr>
                <a:t>9</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grpSp>
      <p:sp>
        <p:nvSpPr>
          <p:cNvPr id="43" name="Textfeld 42">
            <a:extLst>
              <a:ext uri="{FF2B5EF4-FFF2-40B4-BE49-F238E27FC236}">
                <a16:creationId xmlns:a16="http://schemas.microsoft.com/office/drawing/2014/main" id="{AB64B746-DF94-8C3F-C250-F0ABA0971E95}"/>
              </a:ext>
            </a:extLst>
          </p:cNvPr>
          <p:cNvSpPr txBox="1"/>
          <p:nvPr/>
        </p:nvSpPr>
        <p:spPr>
          <a:xfrm>
            <a:off x="2726" y="1287213"/>
            <a:ext cx="1787135" cy="523220"/>
          </a:xfrm>
          <a:prstGeom prst="rect">
            <a:avLst/>
          </a:prstGeom>
          <a:noFill/>
        </p:spPr>
        <p:txBody>
          <a:bodyPr wrap="square">
            <a:spAutoFit/>
          </a:bodyPr>
          <a:lstStyle/>
          <a:p>
            <a:pPr algn="ctr"/>
            <a:r>
              <a:rPr lang="de-DE" sz="2800">
                <a:solidFill>
                  <a:srgbClr val="385723"/>
                </a:solidFill>
                <a:latin typeface="Arial" panose="020B0604020202020204" pitchFamily="34" charset="0"/>
                <a:cs typeface="Arial" panose="020B0604020202020204" pitchFamily="34" charset="0"/>
              </a:rPr>
              <a:t>Milestone</a:t>
            </a:r>
          </a:p>
        </p:txBody>
      </p:sp>
      <p:sp>
        <p:nvSpPr>
          <p:cNvPr id="44" name="Textfeld 43">
            <a:extLst>
              <a:ext uri="{FF2B5EF4-FFF2-40B4-BE49-F238E27FC236}">
                <a16:creationId xmlns:a16="http://schemas.microsoft.com/office/drawing/2014/main" id="{8D4BEBC3-D6F2-BF6D-E3CE-9B15EACA62BE}"/>
              </a:ext>
            </a:extLst>
          </p:cNvPr>
          <p:cNvSpPr txBox="1"/>
          <p:nvPr/>
        </p:nvSpPr>
        <p:spPr>
          <a:xfrm>
            <a:off x="1521772" y="4510179"/>
            <a:ext cx="1745267" cy="523220"/>
          </a:xfrm>
          <a:prstGeom prst="rect">
            <a:avLst/>
          </a:prstGeom>
          <a:noFill/>
        </p:spPr>
        <p:txBody>
          <a:bodyPr wrap="square">
            <a:spAutoFit/>
          </a:bodyPr>
          <a:lstStyle/>
          <a:p>
            <a:pPr algn="ctr"/>
            <a:r>
              <a:rPr lang="de-DE" sz="2800">
                <a:solidFill>
                  <a:srgbClr val="ADC574"/>
                </a:solidFill>
                <a:latin typeface="Arial" panose="020B0604020202020204" pitchFamily="34" charset="0"/>
                <a:cs typeface="Arial" panose="020B0604020202020204" pitchFamily="34" charset="0"/>
              </a:rPr>
              <a:t>Milestone</a:t>
            </a:r>
          </a:p>
        </p:txBody>
      </p:sp>
      <p:sp>
        <p:nvSpPr>
          <p:cNvPr id="45" name="Textfeld 44">
            <a:extLst>
              <a:ext uri="{FF2B5EF4-FFF2-40B4-BE49-F238E27FC236}">
                <a16:creationId xmlns:a16="http://schemas.microsoft.com/office/drawing/2014/main" id="{64D68BA5-A461-B5DB-5077-2B7F34EBA3C7}"/>
              </a:ext>
            </a:extLst>
          </p:cNvPr>
          <p:cNvSpPr txBox="1"/>
          <p:nvPr/>
        </p:nvSpPr>
        <p:spPr>
          <a:xfrm>
            <a:off x="3156968" y="1287213"/>
            <a:ext cx="1713951" cy="523220"/>
          </a:xfrm>
          <a:prstGeom prst="rect">
            <a:avLst/>
          </a:prstGeom>
          <a:noFill/>
        </p:spPr>
        <p:txBody>
          <a:bodyPr wrap="square">
            <a:spAutoFit/>
          </a:bodyPr>
          <a:lstStyle/>
          <a:p>
            <a:pPr algn="ctr"/>
            <a:r>
              <a:rPr lang="de-DE" sz="2800">
                <a:solidFill>
                  <a:srgbClr val="BB9C1A"/>
                </a:solidFill>
                <a:latin typeface="Arial" panose="020B0604020202020204" pitchFamily="34" charset="0"/>
                <a:cs typeface="Arial" panose="020B0604020202020204" pitchFamily="34" charset="0"/>
              </a:rPr>
              <a:t>Milestone</a:t>
            </a:r>
          </a:p>
        </p:txBody>
      </p:sp>
      <p:sp>
        <p:nvSpPr>
          <p:cNvPr id="46" name="Textfeld 45">
            <a:extLst>
              <a:ext uri="{FF2B5EF4-FFF2-40B4-BE49-F238E27FC236}">
                <a16:creationId xmlns:a16="http://schemas.microsoft.com/office/drawing/2014/main" id="{64729D82-E927-5DC3-E1F2-9627420BFF51}"/>
              </a:ext>
            </a:extLst>
          </p:cNvPr>
          <p:cNvSpPr txBox="1"/>
          <p:nvPr/>
        </p:nvSpPr>
        <p:spPr>
          <a:xfrm>
            <a:off x="4499641" y="4505979"/>
            <a:ext cx="1728762" cy="523220"/>
          </a:xfrm>
          <a:prstGeom prst="rect">
            <a:avLst/>
          </a:prstGeom>
          <a:noFill/>
        </p:spPr>
        <p:txBody>
          <a:bodyPr wrap="square">
            <a:spAutoFit/>
          </a:bodyPr>
          <a:lstStyle/>
          <a:p>
            <a:pPr algn="ctr"/>
            <a:r>
              <a:rPr lang="de-DE" sz="2800">
                <a:solidFill>
                  <a:srgbClr val="FFD966"/>
                </a:solidFill>
                <a:latin typeface="Arial" panose="020B0604020202020204" pitchFamily="34" charset="0"/>
                <a:cs typeface="Arial" panose="020B0604020202020204" pitchFamily="34" charset="0"/>
              </a:rPr>
              <a:t>Milestone</a:t>
            </a:r>
          </a:p>
        </p:txBody>
      </p:sp>
      <p:sp>
        <p:nvSpPr>
          <p:cNvPr id="47" name="Textfeld 46">
            <a:extLst>
              <a:ext uri="{FF2B5EF4-FFF2-40B4-BE49-F238E27FC236}">
                <a16:creationId xmlns:a16="http://schemas.microsoft.com/office/drawing/2014/main" id="{28B2E7B8-23BB-F5B1-816C-9B0F8AA753B8}"/>
              </a:ext>
            </a:extLst>
          </p:cNvPr>
          <p:cNvSpPr txBox="1"/>
          <p:nvPr/>
        </p:nvSpPr>
        <p:spPr>
          <a:xfrm>
            <a:off x="7467051" y="4519625"/>
            <a:ext cx="1728762" cy="523220"/>
          </a:xfrm>
          <a:prstGeom prst="rect">
            <a:avLst/>
          </a:prstGeom>
          <a:noFill/>
        </p:spPr>
        <p:txBody>
          <a:bodyPr wrap="square">
            <a:spAutoFit/>
          </a:bodyPr>
          <a:lstStyle/>
          <a:p>
            <a:pPr algn="ctr"/>
            <a:r>
              <a:rPr lang="de-DE" sz="2800">
                <a:solidFill>
                  <a:srgbClr val="E5965F"/>
                </a:solidFill>
                <a:latin typeface="Arial" panose="020B0604020202020204" pitchFamily="34" charset="0"/>
                <a:cs typeface="Arial" panose="020B0604020202020204" pitchFamily="34" charset="0"/>
              </a:rPr>
              <a:t>Milestone</a:t>
            </a:r>
          </a:p>
        </p:txBody>
      </p:sp>
      <p:sp>
        <p:nvSpPr>
          <p:cNvPr id="50" name="Textfeld 49">
            <a:extLst>
              <a:ext uri="{FF2B5EF4-FFF2-40B4-BE49-F238E27FC236}">
                <a16:creationId xmlns:a16="http://schemas.microsoft.com/office/drawing/2014/main" id="{B8F5E2B9-B334-2128-AA89-34CB39B54683}"/>
              </a:ext>
            </a:extLst>
          </p:cNvPr>
          <p:cNvSpPr txBox="1"/>
          <p:nvPr/>
        </p:nvSpPr>
        <p:spPr>
          <a:xfrm>
            <a:off x="5975902" y="1287213"/>
            <a:ext cx="1713951" cy="523220"/>
          </a:xfrm>
          <a:prstGeom prst="rect">
            <a:avLst/>
          </a:prstGeom>
          <a:noFill/>
        </p:spPr>
        <p:txBody>
          <a:bodyPr wrap="square">
            <a:spAutoFit/>
          </a:bodyPr>
          <a:lstStyle/>
          <a:p>
            <a:pPr algn="ctr"/>
            <a:r>
              <a:rPr lang="de-DE" sz="2800">
                <a:solidFill>
                  <a:srgbClr val="F7C3A0"/>
                </a:solidFill>
                <a:latin typeface="Arial" panose="020B0604020202020204" pitchFamily="34" charset="0"/>
                <a:cs typeface="Arial" panose="020B0604020202020204" pitchFamily="34" charset="0"/>
              </a:rPr>
              <a:t>Milestone</a:t>
            </a:r>
          </a:p>
        </p:txBody>
      </p:sp>
      <mc:AlternateContent xmlns:mc="http://schemas.openxmlformats.org/markup-compatibility/2006" xmlns:pslz="http://schemas.microsoft.com/office/powerpoint/2016/slidezoom">
        <mc:Choice Requires="pslz">
          <p:graphicFrame>
            <p:nvGraphicFramePr>
              <p:cNvPr id="5" name="Folienzoom 4">
                <a:extLst>
                  <a:ext uri="{FF2B5EF4-FFF2-40B4-BE49-F238E27FC236}">
                    <a16:creationId xmlns:a16="http://schemas.microsoft.com/office/drawing/2014/main" id="{B6FEBAEB-DD3F-631F-7CDC-5B5FC078B9E6}"/>
                  </a:ext>
                </a:extLst>
              </p:cNvPr>
              <p:cNvGraphicFramePr>
                <a:graphicFrameLocks noChangeAspect="1"/>
              </p:cNvGraphicFramePr>
              <p:nvPr>
                <p:extLst>
                  <p:ext uri="{D42A27DB-BD31-4B8C-83A1-F6EECF244321}">
                    <p14:modId xmlns:p14="http://schemas.microsoft.com/office/powerpoint/2010/main" val="3495851096"/>
                  </p:ext>
                </p:extLst>
              </p:nvPr>
            </p:nvGraphicFramePr>
            <p:xfrm>
              <a:off x="8447862" y="3643851"/>
              <a:ext cx="36000" cy="20250"/>
            </p:xfrm>
            <a:graphic>
              <a:graphicData uri="http://schemas.microsoft.com/office/powerpoint/2016/slidezoom">
                <pslz:sldZm>
                  <pslz:sldZmObj sldId="278" cId="891230913">
                    <pslz:zmPr id="{EF6E2FF6-6B31-466A-8401-82266114E737}" returnToParent="0" transitionDur="1000">
                      <p166:blipFill xmlns:p166="http://schemas.microsoft.com/office/powerpoint/2016/6/main">
                        <a:blip r:embed="rId3"/>
                        <a:stretch>
                          <a:fillRect/>
                        </a:stretch>
                      </p166:blipFill>
                      <p166:spPr xmlns:p166="http://schemas.microsoft.com/office/powerpoint/2016/6/main">
                        <a:xfrm>
                          <a:off x="0" y="0"/>
                          <a:ext cx="36000" cy="20250"/>
                        </a:xfrm>
                        <a:prstGeom prst="rect">
                          <a:avLst/>
                        </a:prstGeom>
                        <a:ln w="3175">
                          <a:solidFill>
                            <a:prstClr val="ltGray"/>
                          </a:solidFill>
                        </a:ln>
                      </p166:spPr>
                    </pslz:zmPr>
                  </pslz:sldZmObj>
                </pslz:sldZm>
              </a:graphicData>
            </a:graphic>
          </p:graphicFrame>
        </mc:Choice>
        <mc:Fallback xmlns="">
          <p:pic>
            <p:nvPicPr>
              <p:cNvPr id="5" name="Folienzoom 4">
                <a:hlinkClick r:id="rId4" action="ppaction://hlinksldjump"/>
                <a:extLst>
                  <a:ext uri="{FF2B5EF4-FFF2-40B4-BE49-F238E27FC236}">
                    <a16:creationId xmlns:a16="http://schemas.microsoft.com/office/drawing/2014/main" id="{B6FEBAEB-DD3F-631F-7CDC-5B5FC078B9E6}"/>
                  </a:ext>
                </a:extLst>
              </p:cNvPr>
              <p:cNvPicPr>
                <a:picLocks noGrp="1" noRot="1" noChangeAspect="1" noMove="1" noResize="1" noEditPoints="1" noAdjustHandles="1" noChangeArrowheads="1" noChangeShapeType="1"/>
              </p:cNvPicPr>
              <p:nvPr/>
            </p:nvPicPr>
            <p:blipFill>
              <a:blip r:embed="rId5"/>
              <a:stretch>
                <a:fillRect/>
              </a:stretch>
            </p:blipFill>
            <p:spPr>
              <a:xfrm>
                <a:off x="8447862" y="3643851"/>
                <a:ext cx="36000" cy="20250"/>
              </a:xfrm>
              <a:prstGeom prst="rect">
                <a:avLst/>
              </a:prstGeom>
              <a:ln w="3175">
                <a:solidFill>
                  <a:prstClr val="ltGray"/>
                </a:solidFill>
              </a:ln>
            </p:spPr>
          </p:pic>
        </mc:Fallback>
      </mc:AlternateContent>
    </p:spTree>
    <p:extLst>
      <p:ext uri="{BB962C8B-B14F-4D97-AF65-F5344CB8AC3E}">
        <p14:creationId xmlns:p14="http://schemas.microsoft.com/office/powerpoint/2010/main" val="4127225503"/>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96EC9BF8-4C16-C53B-6FE5-3F9D8ACF3F60}"/>
              </a:ext>
            </a:extLst>
          </p:cNvPr>
          <p:cNvSpPr txBox="1"/>
          <p:nvPr/>
        </p:nvSpPr>
        <p:spPr>
          <a:xfrm>
            <a:off x="0" y="308177"/>
            <a:ext cx="1217641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chemeClr val="tx1"/>
                </a:solidFill>
                <a:latin typeface="Arial" panose="020B0604020202020204" pitchFamily="34" charset="0"/>
                <a:cs typeface="Arial" panose="020B0604020202020204" pitchFamily="34" charset="0"/>
              </a:rPr>
              <a:t>	6</a:t>
            </a:r>
            <a:r>
              <a:rPr lang="en-US" sz="4000" baseline="30000" dirty="0">
                <a:solidFill>
                  <a:schemeClr val="tx1"/>
                </a:solidFill>
                <a:latin typeface="Arial" panose="020B0604020202020204" pitchFamily="34" charset="0"/>
                <a:cs typeface="Arial" panose="020B0604020202020204" pitchFamily="34" charset="0"/>
              </a:rPr>
              <a:t>th</a:t>
            </a:r>
            <a:r>
              <a:rPr lang="en-US" sz="4000" baseline="30000"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week </a:t>
            </a:r>
            <a:endParaRPr lang="de-DE" sz="4000" dirty="0">
              <a:solidFill>
                <a:schemeClr val="tx1"/>
              </a:solidFill>
              <a:latin typeface="Arial" panose="020B0604020202020204" pitchFamily="34" charset="0"/>
              <a:cs typeface="Arial" panose="020B0604020202020204" pitchFamily="34" charset="0"/>
            </a:endParaRPr>
          </a:p>
        </p:txBody>
      </p:sp>
      <p:cxnSp>
        <p:nvCxnSpPr>
          <p:cNvPr id="6" name="Gerader Verbinder 5">
            <a:extLst>
              <a:ext uri="{FF2B5EF4-FFF2-40B4-BE49-F238E27FC236}">
                <a16:creationId xmlns:a16="http://schemas.microsoft.com/office/drawing/2014/main" id="{A85EC8CA-183A-C39F-9D30-648AB7BF7D85}"/>
              </a:ext>
            </a:extLst>
          </p:cNvPr>
          <p:cNvCxnSpPr/>
          <p:nvPr/>
        </p:nvCxnSpPr>
        <p:spPr>
          <a:xfrm>
            <a:off x="0" y="1016063"/>
            <a:ext cx="12269096" cy="0"/>
          </a:xfrm>
          <a:prstGeom prst="line">
            <a:avLst/>
          </a:prstGeom>
          <a:ln w="12700">
            <a:solidFill>
              <a:srgbClr val="385723"/>
            </a:solidFill>
          </a:ln>
        </p:spPr>
        <p:style>
          <a:lnRef idx="1">
            <a:schemeClr val="dk1"/>
          </a:lnRef>
          <a:fillRef idx="0">
            <a:schemeClr val="dk1"/>
          </a:fillRef>
          <a:effectRef idx="0">
            <a:schemeClr val="dk1"/>
          </a:effectRef>
          <a:fontRef idx="minor">
            <a:schemeClr val="tx1"/>
          </a:fontRef>
        </p:style>
      </p:cxnSp>
      <p:sp>
        <p:nvSpPr>
          <p:cNvPr id="7" name="Textfeld 6">
            <a:extLst>
              <a:ext uri="{FF2B5EF4-FFF2-40B4-BE49-F238E27FC236}">
                <a16:creationId xmlns:a16="http://schemas.microsoft.com/office/drawing/2014/main" id="{BCA534F8-4294-69E3-734E-09602B294576}"/>
              </a:ext>
            </a:extLst>
          </p:cNvPr>
          <p:cNvSpPr txBox="1"/>
          <p:nvPr/>
        </p:nvSpPr>
        <p:spPr>
          <a:xfrm>
            <a:off x="0" y="1223482"/>
            <a:ext cx="12176412" cy="461665"/>
          </a:xfrm>
          <a:prstGeom prst="rect">
            <a:avLst/>
          </a:prstGeom>
          <a:noFill/>
        </p:spPr>
        <p:txBody>
          <a:bodyPr wrap="square">
            <a:spAutoFit/>
          </a:bodyPr>
          <a:lstStyle/>
          <a:p>
            <a:r>
              <a:rPr lang="de-DE" sz="2400" dirty="0"/>
              <a:t>1)	Regression Analysis: </a:t>
            </a:r>
            <a:r>
              <a:rPr lang="de-DE" sz="2000" dirty="0" err="1">
                <a:latin typeface="+mj-lt"/>
              </a:rPr>
              <a:t>predict</a:t>
            </a:r>
            <a:r>
              <a:rPr lang="de-DE" sz="2000" dirty="0">
                <a:latin typeface="+mj-lt"/>
              </a:rPr>
              <a:t> </a:t>
            </a:r>
            <a:r>
              <a:rPr lang="de-DE" sz="2000" dirty="0" err="1">
                <a:latin typeface="+mj-lt"/>
              </a:rPr>
              <a:t>whether</a:t>
            </a:r>
            <a:r>
              <a:rPr lang="de-DE" sz="2000" dirty="0">
                <a:latin typeface="+mj-lt"/>
              </a:rPr>
              <a:t> RNA </a:t>
            </a:r>
            <a:r>
              <a:rPr lang="de-DE" sz="2000" dirty="0" err="1">
                <a:latin typeface="+mj-lt"/>
              </a:rPr>
              <a:t>binding</a:t>
            </a:r>
            <a:r>
              <a:rPr lang="de-DE" sz="2000" dirty="0">
                <a:latin typeface="+mj-lt"/>
              </a:rPr>
              <a:t> </a:t>
            </a:r>
            <a:r>
              <a:rPr lang="de-DE" sz="2000" dirty="0" err="1">
                <a:latin typeface="+mj-lt"/>
              </a:rPr>
              <a:t>protein</a:t>
            </a:r>
            <a:r>
              <a:rPr lang="de-DE" sz="2000" dirty="0">
                <a:latin typeface="+mj-lt"/>
              </a:rPr>
              <a:t> </a:t>
            </a:r>
            <a:r>
              <a:rPr lang="de-DE" sz="2000" dirty="0" err="1">
                <a:latin typeface="+mj-lt"/>
              </a:rPr>
              <a:t>based</a:t>
            </a:r>
            <a:r>
              <a:rPr lang="de-DE" sz="2000" dirty="0">
                <a:latin typeface="+mj-lt"/>
              </a:rPr>
              <a:t> on </a:t>
            </a:r>
            <a:r>
              <a:rPr lang="de-DE" sz="2000" dirty="0" err="1">
                <a:latin typeface="+mj-lt"/>
              </a:rPr>
              <a:t>the</a:t>
            </a:r>
            <a:r>
              <a:rPr lang="de-DE" sz="2000" dirty="0">
                <a:latin typeface="+mj-lt"/>
              </a:rPr>
              <a:t> shift</a:t>
            </a:r>
          </a:p>
        </p:txBody>
      </p:sp>
      <p:sp>
        <p:nvSpPr>
          <p:cNvPr id="9" name="Textfeld 8">
            <a:extLst>
              <a:ext uri="{FF2B5EF4-FFF2-40B4-BE49-F238E27FC236}">
                <a16:creationId xmlns:a16="http://schemas.microsoft.com/office/drawing/2014/main" id="{43CB821F-F18D-113E-82A2-FA49965095F2}"/>
              </a:ext>
            </a:extLst>
          </p:cNvPr>
          <p:cNvSpPr txBox="1"/>
          <p:nvPr/>
        </p:nvSpPr>
        <p:spPr>
          <a:xfrm>
            <a:off x="2004060" y="2054275"/>
            <a:ext cx="6187440" cy="369332"/>
          </a:xfrm>
          <a:prstGeom prst="rect">
            <a:avLst/>
          </a:prstGeom>
          <a:noFill/>
        </p:spPr>
        <p:txBody>
          <a:bodyPr wrap="square">
            <a:spAutoFit/>
          </a:bodyPr>
          <a:lstStyle/>
          <a:p>
            <a:r>
              <a:rPr lang="de-DE" dirty="0"/>
              <a:t>Wie wollen wir das machen</a:t>
            </a:r>
          </a:p>
        </p:txBody>
      </p:sp>
      <p:sp>
        <p:nvSpPr>
          <p:cNvPr id="10" name="Textfeld 9">
            <a:extLst>
              <a:ext uri="{FF2B5EF4-FFF2-40B4-BE49-F238E27FC236}">
                <a16:creationId xmlns:a16="http://schemas.microsoft.com/office/drawing/2014/main" id="{68D39831-D582-E7D1-F607-AEA2A02016E5}"/>
              </a:ext>
            </a:extLst>
          </p:cNvPr>
          <p:cNvSpPr txBox="1"/>
          <p:nvPr/>
        </p:nvSpPr>
        <p:spPr>
          <a:xfrm>
            <a:off x="15862" y="3972729"/>
            <a:ext cx="12176412" cy="461665"/>
          </a:xfrm>
          <a:prstGeom prst="rect">
            <a:avLst/>
          </a:prstGeom>
          <a:noFill/>
        </p:spPr>
        <p:txBody>
          <a:bodyPr wrap="square">
            <a:spAutoFit/>
          </a:bodyPr>
          <a:lstStyle/>
          <a:p>
            <a:r>
              <a:rPr lang="de-DE" sz="2400" dirty="0"/>
              <a:t>2)	</a:t>
            </a:r>
            <a:r>
              <a:rPr lang="de-DE" sz="2400" dirty="0" err="1"/>
              <a:t>Comparison</a:t>
            </a:r>
            <a:r>
              <a:rPr lang="de-DE" sz="2400" dirty="0"/>
              <a:t>: </a:t>
            </a:r>
            <a:r>
              <a:rPr lang="de-DE" sz="2000" dirty="0">
                <a:latin typeface="+mj-lt"/>
              </a:rPr>
              <a:t>own </a:t>
            </a:r>
            <a:r>
              <a:rPr lang="de-DE" sz="2000" dirty="0" err="1">
                <a:latin typeface="+mj-lt"/>
              </a:rPr>
              <a:t>data</a:t>
            </a:r>
            <a:r>
              <a:rPr lang="de-DE" sz="2000" dirty="0">
                <a:latin typeface="+mj-lt"/>
              </a:rPr>
              <a:t> </a:t>
            </a:r>
            <a:r>
              <a:rPr lang="de-DE" sz="2000" dirty="0" err="1">
                <a:latin typeface="+mj-lt"/>
              </a:rPr>
              <a:t>with</a:t>
            </a:r>
            <a:r>
              <a:rPr lang="de-DE" sz="2000" dirty="0">
                <a:latin typeface="+mj-lt"/>
              </a:rPr>
              <a:t> online </a:t>
            </a:r>
            <a:r>
              <a:rPr lang="de-DE" sz="2000" dirty="0" err="1">
                <a:latin typeface="+mj-lt"/>
              </a:rPr>
              <a:t>data</a:t>
            </a:r>
            <a:r>
              <a:rPr lang="de-DE" sz="2000" dirty="0">
                <a:latin typeface="+mj-lt"/>
              </a:rPr>
              <a:t> </a:t>
            </a:r>
            <a:r>
              <a:rPr lang="de-DE" sz="2000" dirty="0" err="1">
                <a:latin typeface="+mj-lt"/>
              </a:rPr>
              <a:t>bases</a:t>
            </a:r>
            <a:endParaRPr lang="de-DE" sz="2000" dirty="0">
              <a:latin typeface="+mj-lt"/>
            </a:endParaRPr>
          </a:p>
        </p:txBody>
      </p:sp>
      <p:pic>
        <p:nvPicPr>
          <p:cNvPr id="12" name="Grafik 11">
            <a:extLst>
              <a:ext uri="{FF2B5EF4-FFF2-40B4-BE49-F238E27FC236}">
                <a16:creationId xmlns:a16="http://schemas.microsoft.com/office/drawing/2014/main" id="{69264180-0341-292E-EDDC-7979730B39A4}"/>
              </a:ext>
            </a:extLst>
          </p:cNvPr>
          <p:cNvPicPr>
            <a:picLocks noChangeAspect="1"/>
          </p:cNvPicPr>
          <p:nvPr/>
        </p:nvPicPr>
        <p:blipFill rotWithShape="1">
          <a:blip r:embed="rId3"/>
          <a:srcRect l="20740" t="35340" r="48741" b="51111"/>
          <a:stretch/>
        </p:blipFill>
        <p:spPr>
          <a:xfrm>
            <a:off x="975359" y="4711189"/>
            <a:ext cx="4756519" cy="1407808"/>
          </a:xfrm>
          <a:prstGeom prst="rect">
            <a:avLst/>
          </a:prstGeom>
        </p:spPr>
      </p:pic>
    </p:spTree>
    <p:extLst>
      <p:ext uri="{BB962C8B-B14F-4D97-AF65-F5344CB8AC3E}">
        <p14:creationId xmlns:p14="http://schemas.microsoft.com/office/powerpoint/2010/main" val="89123091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81676F96-764E-F8F9-0082-CBBEA132BFA5}"/>
              </a:ext>
            </a:extLst>
          </p:cNvPr>
          <p:cNvSpPr/>
          <p:nvPr/>
        </p:nvSpPr>
        <p:spPr>
          <a:xfrm>
            <a:off x="-594886" y="-807193"/>
            <a:ext cx="13381771" cy="8898058"/>
          </a:xfrm>
          <a:prstGeom prst="ellipse">
            <a:avLst/>
          </a:prstGeom>
          <a:noFill/>
          <a:ln w="76200">
            <a:solidFill>
              <a:srgbClr val="C65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2D76FDB4-9780-119B-C921-33309AB76FA4}"/>
              </a:ext>
            </a:extLst>
          </p:cNvPr>
          <p:cNvSpPr txBox="1"/>
          <p:nvPr/>
        </p:nvSpPr>
        <p:spPr>
          <a:xfrm>
            <a:off x="2080460" y="852237"/>
            <a:ext cx="7645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cs typeface="Calibri"/>
              </a:rPr>
              <a:t>Buffer </a:t>
            </a:r>
            <a:r>
              <a:rPr lang="de-DE" err="1">
                <a:cs typeface="Calibri"/>
              </a:rPr>
              <a:t>weeks</a:t>
            </a:r>
            <a:r>
              <a:rPr lang="de-DE">
                <a:cs typeface="Calibri"/>
              </a:rPr>
              <a:t> </a:t>
            </a:r>
          </a:p>
        </p:txBody>
      </p:sp>
    </p:spTree>
    <p:extLst>
      <p:ext uri="{BB962C8B-B14F-4D97-AF65-F5344CB8AC3E}">
        <p14:creationId xmlns:p14="http://schemas.microsoft.com/office/powerpoint/2010/main" val="3959712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36DC1F4-E535-AC3D-BD27-F293F35BA79F}"/>
              </a:ext>
            </a:extLst>
          </p:cNvPr>
          <p:cNvSpPr txBox="1"/>
          <p:nvPr/>
        </p:nvSpPr>
        <p:spPr>
          <a:xfrm>
            <a:off x="0" y="261226"/>
            <a:ext cx="12192000" cy="707886"/>
          </a:xfrm>
          <a:prstGeom prst="rect">
            <a:avLst/>
          </a:prstGeom>
          <a:noFill/>
        </p:spPr>
        <p:txBody>
          <a:bodyPr wrap="square">
            <a:spAutoFit/>
          </a:bodyPr>
          <a:lstStyle/>
          <a:p>
            <a:r>
              <a:rPr lang="de-DE" sz="4000">
                <a:latin typeface="Arial" panose="020B0604020202020204" pitchFamily="34" charset="0"/>
                <a:cs typeface="Arial" panose="020B0604020202020204" pitchFamily="34" charset="0"/>
              </a:rPr>
              <a:t>	TIMELINE</a:t>
            </a:r>
          </a:p>
        </p:txBody>
      </p:sp>
      <p:cxnSp>
        <p:nvCxnSpPr>
          <p:cNvPr id="3" name="Gerader Verbinder 2">
            <a:extLst>
              <a:ext uri="{FF2B5EF4-FFF2-40B4-BE49-F238E27FC236}">
                <a16:creationId xmlns:a16="http://schemas.microsoft.com/office/drawing/2014/main" id="{8F60900B-8F5E-91AD-0AC2-C90A7FADA2E0}"/>
              </a:ext>
            </a:extLst>
          </p:cNvPr>
          <p:cNvCxnSpPr/>
          <p:nvPr/>
        </p:nvCxnSpPr>
        <p:spPr>
          <a:xfrm>
            <a:off x="0" y="1004415"/>
            <a:ext cx="12269096"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33" name="Gruppieren 32">
            <a:extLst>
              <a:ext uri="{FF2B5EF4-FFF2-40B4-BE49-F238E27FC236}">
                <a16:creationId xmlns:a16="http://schemas.microsoft.com/office/drawing/2014/main" id="{4AD2B47D-96A2-F5C2-3396-43A3849873E8}"/>
              </a:ext>
            </a:extLst>
          </p:cNvPr>
          <p:cNvGrpSpPr/>
          <p:nvPr/>
        </p:nvGrpSpPr>
        <p:grpSpPr>
          <a:xfrm>
            <a:off x="53454" y="2779538"/>
            <a:ext cx="12098739" cy="1746914"/>
            <a:chOff x="326666" y="3219022"/>
            <a:chExt cx="11541219" cy="1303763"/>
          </a:xfrm>
        </p:grpSpPr>
        <p:grpSp>
          <p:nvGrpSpPr>
            <p:cNvPr id="22" name="Gruppieren 21">
              <a:extLst>
                <a:ext uri="{FF2B5EF4-FFF2-40B4-BE49-F238E27FC236}">
                  <a16:creationId xmlns:a16="http://schemas.microsoft.com/office/drawing/2014/main" id="{03FDB9A1-4D79-F56E-AE39-92F7571EEB8F}"/>
                </a:ext>
              </a:extLst>
            </p:cNvPr>
            <p:cNvGrpSpPr/>
            <p:nvPr/>
          </p:nvGrpSpPr>
          <p:grpSpPr>
            <a:xfrm>
              <a:off x="401592" y="3219022"/>
              <a:ext cx="11388816" cy="1303763"/>
              <a:chOff x="873456" y="1731416"/>
              <a:chExt cx="11388816" cy="1303763"/>
            </a:xfrm>
          </p:grpSpPr>
          <p:sp>
            <p:nvSpPr>
              <p:cNvPr id="20" name="Freihandform: Form 22" descr="Zeitachse ">
                <a:extLst>
                  <a:ext uri="{FF2B5EF4-FFF2-40B4-BE49-F238E27FC236}">
                    <a16:creationId xmlns:a16="http://schemas.microsoft.com/office/drawing/2014/main" id="{B2118D8E-9EE1-7610-435E-2A90A3DADB3A}"/>
                  </a:ext>
                </a:extLst>
              </p:cNvPr>
              <p:cNvSpPr/>
              <p:nvPr/>
            </p:nvSpPr>
            <p:spPr>
              <a:xfrm flipH="1" flipV="1">
                <a:off x="873456" y="1745064"/>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71000">
                    <a:schemeClr val="accent4">
                      <a:lumMod val="75000"/>
                    </a:schemeClr>
                  </a:gs>
                  <a:gs pos="29000">
                    <a:schemeClr val="accent6">
                      <a:lumMod val="60000"/>
                      <a:lumOff val="40000"/>
                    </a:schemeClr>
                  </a:gs>
                  <a:gs pos="18000">
                    <a:schemeClr val="accent6">
                      <a:lumMod val="75000"/>
                    </a:schemeClr>
                  </a:gs>
                  <a:gs pos="81000">
                    <a:schemeClr val="accent4">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sp>
            <p:nvSpPr>
              <p:cNvPr id="21" name="Freihandform: Form 22" descr="Zeitachse ">
                <a:extLst>
                  <a:ext uri="{FF2B5EF4-FFF2-40B4-BE49-F238E27FC236}">
                    <a16:creationId xmlns:a16="http://schemas.microsoft.com/office/drawing/2014/main" id="{B3D93231-0E47-E5BC-4FB0-AC46E0784D5E}"/>
                  </a:ext>
                </a:extLst>
              </p:cNvPr>
              <p:cNvSpPr/>
              <p:nvPr/>
            </p:nvSpPr>
            <p:spPr>
              <a:xfrm flipH="1" flipV="1">
                <a:off x="6539002" y="1731416"/>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7000">
                    <a:srgbClr val="C55A11"/>
                  </a:gs>
                  <a:gs pos="0">
                    <a:schemeClr val="accent4">
                      <a:lumMod val="60000"/>
                      <a:lumOff val="40000"/>
                    </a:schemeClr>
                  </a:gs>
                  <a:gs pos="27000">
                    <a:schemeClr val="accent2">
                      <a:lumMod val="60000"/>
                      <a:lumOff val="40000"/>
                    </a:schemeClr>
                  </a:gs>
                  <a:gs pos="8000">
                    <a:schemeClr val="accent2">
                      <a:lumMod val="40000"/>
                      <a:lumOff val="60000"/>
                    </a:schemeClr>
                  </a:gs>
                  <a:gs pos="87000">
                    <a:schemeClr val="accent2">
                      <a:lumMod val="5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grpSp>
        <p:sp>
          <p:nvSpPr>
            <p:cNvPr id="23" name="Ellipse 22" descr="Zeitachsenendpunkte">
              <a:extLst>
                <a:ext uri="{FF2B5EF4-FFF2-40B4-BE49-F238E27FC236}">
                  <a16:creationId xmlns:a16="http://schemas.microsoft.com/office/drawing/2014/main" id="{9A649793-D42F-93F3-7602-1DEFB88860D8}"/>
                </a:ext>
              </a:extLst>
            </p:cNvPr>
            <p:cNvSpPr/>
            <p:nvPr/>
          </p:nvSpPr>
          <p:spPr>
            <a:xfrm>
              <a:off x="326666" y="3727737"/>
              <a:ext cx="218092" cy="218092"/>
            </a:xfrm>
            <a:prstGeom prst="ellipse">
              <a:avLst/>
            </a:prstGeom>
            <a:solidFill>
              <a:schemeClr val="accent6">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4" name="Ellipse 23" descr="Zeitachsenendpunkte">
              <a:extLst>
                <a:ext uri="{FF2B5EF4-FFF2-40B4-BE49-F238E27FC236}">
                  <a16:creationId xmlns:a16="http://schemas.microsoft.com/office/drawing/2014/main" id="{5DBD8E1B-2148-BFCC-9752-9E256BB314ED}"/>
                </a:ext>
              </a:extLst>
            </p:cNvPr>
            <p:cNvSpPr/>
            <p:nvPr/>
          </p:nvSpPr>
          <p:spPr>
            <a:xfrm>
              <a:off x="11649793" y="3736833"/>
              <a:ext cx="218092" cy="218092"/>
            </a:xfrm>
            <a:prstGeom prst="ellipse">
              <a:avLst/>
            </a:prstGeom>
            <a:solidFill>
              <a:schemeClr val="accent2">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5" name="Ellipse 24">
              <a:extLst>
                <a:ext uri="{FF2B5EF4-FFF2-40B4-BE49-F238E27FC236}">
                  <a16:creationId xmlns:a16="http://schemas.microsoft.com/office/drawing/2014/main" id="{57CBC6A2-8EF2-528A-0B31-045E169A4D96}"/>
                </a:ext>
              </a:extLst>
            </p:cNvPr>
            <p:cNvSpPr/>
            <p:nvPr/>
          </p:nvSpPr>
          <p:spPr>
            <a:xfrm>
              <a:off x="688195" y="3417221"/>
              <a:ext cx="940762" cy="839124"/>
            </a:xfrm>
            <a:prstGeom prst="ellipse">
              <a:avLst/>
            </a:prstGeom>
            <a:solidFill>
              <a:schemeClr val="bg1"/>
            </a:solid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1</a:t>
              </a:r>
              <a:r>
                <a:rPr lang="en-US" sz="2800" baseline="30000">
                  <a:solidFill>
                    <a:schemeClr val="tx1"/>
                  </a:solidFill>
                  <a:latin typeface="Arial" panose="020B0604020202020204" pitchFamily="34" charset="0"/>
                  <a:cs typeface="Arial" panose="020B0604020202020204" pitchFamily="34" charset="0"/>
                </a:rPr>
                <a:t>st</a:t>
              </a:r>
              <a:endParaRPr lang="de-DE" sz="2800">
                <a:solidFill>
                  <a:schemeClr val="tx1"/>
                </a:solidFill>
                <a:latin typeface="Arial" panose="020B0604020202020204" pitchFamily="34" charset="0"/>
                <a:cs typeface="Arial" panose="020B0604020202020204" pitchFamily="34" charset="0"/>
              </a:endParaRPr>
            </a:p>
          </p:txBody>
        </p:sp>
        <p:sp>
          <p:nvSpPr>
            <p:cNvPr id="26" name="Ellipse 25">
              <a:extLst>
                <a:ext uri="{FF2B5EF4-FFF2-40B4-BE49-F238E27FC236}">
                  <a16:creationId xmlns:a16="http://schemas.microsoft.com/office/drawing/2014/main" id="{D34032A3-201C-E432-BDCA-87AADF4596C9}"/>
                </a:ext>
              </a:extLst>
            </p:cNvPr>
            <p:cNvSpPr/>
            <p:nvPr/>
          </p:nvSpPr>
          <p:spPr>
            <a:xfrm>
              <a:off x="2089365" y="3415771"/>
              <a:ext cx="940762" cy="839124"/>
            </a:xfrm>
            <a:prstGeom prst="ellipse">
              <a:avLst/>
            </a:prstGeom>
            <a:solidFill>
              <a:schemeClr val="bg1"/>
            </a:solidFill>
            <a:ln w="38100">
              <a:solidFill>
                <a:srgbClr val="AEC3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2</a:t>
              </a:r>
              <a:r>
                <a:rPr lang="en-US" sz="2800" baseline="30000">
                  <a:solidFill>
                    <a:schemeClr val="tx1"/>
                  </a:solidFill>
                  <a:latin typeface="Arial" panose="020B0604020202020204" pitchFamily="34" charset="0"/>
                  <a:cs typeface="Arial" panose="020B0604020202020204" pitchFamily="34" charset="0"/>
                </a:rPr>
                <a:t>nd</a:t>
              </a:r>
              <a:endParaRPr lang="de-DE" sz="2800">
                <a:solidFill>
                  <a:schemeClr val="tx1"/>
                </a:solidFill>
                <a:latin typeface="Arial" panose="020B0604020202020204" pitchFamily="34" charset="0"/>
                <a:cs typeface="Arial" panose="020B0604020202020204" pitchFamily="34" charset="0"/>
              </a:endParaRPr>
            </a:p>
          </p:txBody>
        </p:sp>
        <p:sp>
          <p:nvSpPr>
            <p:cNvPr id="27" name="Ellipse 26">
              <a:extLst>
                <a:ext uri="{FF2B5EF4-FFF2-40B4-BE49-F238E27FC236}">
                  <a16:creationId xmlns:a16="http://schemas.microsoft.com/office/drawing/2014/main" id="{443A641A-8E78-BCD7-7E85-8EDC691358BA}"/>
                </a:ext>
              </a:extLst>
            </p:cNvPr>
            <p:cNvSpPr/>
            <p:nvPr/>
          </p:nvSpPr>
          <p:spPr>
            <a:xfrm>
              <a:off x="3490535" y="3417221"/>
              <a:ext cx="940762" cy="839124"/>
            </a:xfrm>
            <a:prstGeom prst="ellipse">
              <a:avLst/>
            </a:prstGeom>
            <a:solidFill>
              <a:schemeClr val="bg1"/>
            </a:solidFill>
            <a:ln w="38100">
              <a:solidFill>
                <a:srgbClr val="BB9D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3</a:t>
              </a:r>
              <a:r>
                <a:rPr lang="en-US" sz="2800" baseline="30000">
                  <a:solidFill>
                    <a:schemeClr val="tx1"/>
                  </a:solidFill>
                  <a:latin typeface="Arial" panose="020B0604020202020204" pitchFamily="34" charset="0"/>
                  <a:cs typeface="Arial" panose="020B0604020202020204" pitchFamily="34" charset="0"/>
                </a:rPr>
                <a:t>rd</a:t>
              </a:r>
              <a:endParaRPr lang="de-DE" sz="2800">
                <a:solidFill>
                  <a:schemeClr val="tx1"/>
                </a:solidFill>
                <a:latin typeface="Arial" panose="020B0604020202020204" pitchFamily="34" charset="0"/>
                <a:cs typeface="Arial" panose="020B0604020202020204" pitchFamily="34" charset="0"/>
              </a:endParaRPr>
            </a:p>
          </p:txBody>
        </p:sp>
        <p:sp>
          <p:nvSpPr>
            <p:cNvPr id="28" name="Ellipse 27">
              <a:extLst>
                <a:ext uri="{FF2B5EF4-FFF2-40B4-BE49-F238E27FC236}">
                  <a16:creationId xmlns:a16="http://schemas.microsoft.com/office/drawing/2014/main" id="{497C4F9E-AC51-095D-1E37-C0A1A330DAB1}"/>
                </a:ext>
              </a:extLst>
            </p:cNvPr>
            <p:cNvSpPr/>
            <p:nvPr/>
          </p:nvSpPr>
          <p:spPr>
            <a:xfrm>
              <a:off x="4922138" y="3414568"/>
              <a:ext cx="940762" cy="839124"/>
            </a:xfrm>
            <a:prstGeom prst="ellipse">
              <a:avLst/>
            </a:prstGeom>
            <a:solidFill>
              <a:schemeClr val="bg1"/>
            </a:solid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4</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29" name="Ellipse 28">
              <a:extLst>
                <a:ext uri="{FF2B5EF4-FFF2-40B4-BE49-F238E27FC236}">
                  <a16:creationId xmlns:a16="http://schemas.microsoft.com/office/drawing/2014/main" id="{3F7BD3CE-BBDE-1EC2-CEC1-8CA273ACEDC7}"/>
                </a:ext>
              </a:extLst>
            </p:cNvPr>
            <p:cNvSpPr/>
            <p:nvPr/>
          </p:nvSpPr>
          <p:spPr>
            <a:xfrm>
              <a:off x="6323308" y="3414568"/>
              <a:ext cx="940762" cy="839124"/>
            </a:xfrm>
            <a:prstGeom prst="ellipse">
              <a:avLst/>
            </a:prstGeom>
            <a:solidFill>
              <a:schemeClr val="bg1"/>
            </a:solidFill>
            <a:ln w="38100">
              <a:solidFill>
                <a:srgbClr val="F7C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5</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30" name="Ellipse 29">
              <a:extLst>
                <a:ext uri="{FF2B5EF4-FFF2-40B4-BE49-F238E27FC236}">
                  <a16:creationId xmlns:a16="http://schemas.microsoft.com/office/drawing/2014/main" id="{FE52A2C8-37F9-BB1B-64DF-2B6F9F8A6F6E}"/>
                </a:ext>
              </a:extLst>
            </p:cNvPr>
            <p:cNvSpPr/>
            <p:nvPr/>
          </p:nvSpPr>
          <p:spPr>
            <a:xfrm>
              <a:off x="7752807" y="3414568"/>
              <a:ext cx="940762" cy="839124"/>
            </a:xfrm>
            <a:prstGeom prst="ellipse">
              <a:avLst/>
            </a:prstGeom>
            <a:solidFill>
              <a:schemeClr val="bg1"/>
            </a:solidFill>
            <a:ln w="38100">
              <a:solidFill>
                <a:srgbClr val="E596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6</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sp>
          <p:nvSpPr>
            <p:cNvPr id="31" name="Ellipse 30">
              <a:extLst>
                <a:ext uri="{FF2B5EF4-FFF2-40B4-BE49-F238E27FC236}">
                  <a16:creationId xmlns:a16="http://schemas.microsoft.com/office/drawing/2014/main" id="{5F7660F3-B241-90FC-3A81-871714BB1A7F}"/>
                </a:ext>
              </a:extLst>
            </p:cNvPr>
            <p:cNvSpPr/>
            <p:nvPr/>
          </p:nvSpPr>
          <p:spPr>
            <a:xfrm>
              <a:off x="9190526" y="3414568"/>
              <a:ext cx="940762" cy="839124"/>
            </a:xfrm>
            <a:prstGeom prst="ellipse">
              <a:avLst/>
            </a:prstGeom>
            <a:solidFill>
              <a:schemeClr val="bg1"/>
            </a:solidFill>
            <a:ln w="38100">
              <a:solidFill>
                <a:srgbClr val="C961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7</a:t>
              </a:r>
              <a:r>
                <a:rPr lang="en-US" sz="3200" baseline="30000">
                  <a:solidFill>
                    <a:schemeClr val="tx1"/>
                  </a:solidFill>
                  <a:latin typeface="Arial" panose="020B0604020202020204" pitchFamily="34" charset="0"/>
                  <a:cs typeface="Arial" panose="020B0604020202020204" pitchFamily="34" charset="0"/>
                </a:rPr>
                <a:t>th</a:t>
              </a:r>
              <a:endParaRPr lang="de-DE" sz="3200">
                <a:solidFill>
                  <a:schemeClr val="accent4"/>
                </a:solidFill>
              </a:endParaRPr>
            </a:p>
          </p:txBody>
        </p:sp>
        <p:sp>
          <p:nvSpPr>
            <p:cNvPr id="32" name="Ellipse 31">
              <a:extLst>
                <a:ext uri="{FF2B5EF4-FFF2-40B4-BE49-F238E27FC236}">
                  <a16:creationId xmlns:a16="http://schemas.microsoft.com/office/drawing/2014/main" id="{29266791-BE1A-D07B-5420-629BF88FF74D}"/>
                </a:ext>
              </a:extLst>
            </p:cNvPr>
            <p:cNvSpPr/>
            <p:nvPr/>
          </p:nvSpPr>
          <p:spPr>
            <a:xfrm>
              <a:off x="10587684" y="3392227"/>
              <a:ext cx="940762" cy="839124"/>
            </a:xfrm>
            <a:prstGeom prst="ellipse">
              <a:avLst/>
            </a:prstGeom>
            <a:solidFill>
              <a:schemeClr val="bg1"/>
            </a:solidFill>
            <a:ln w="38100">
              <a:solidFill>
                <a:srgbClr val="843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8</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a:p>
              <a:pPr algn="ctr"/>
              <a:r>
                <a:rPr lang="en-US" sz="2800">
                  <a:solidFill>
                    <a:schemeClr val="tx1"/>
                  </a:solidFill>
                  <a:latin typeface="Arial" panose="020B0604020202020204" pitchFamily="34" charset="0"/>
                  <a:cs typeface="Arial" panose="020B0604020202020204" pitchFamily="34" charset="0"/>
                </a:rPr>
                <a:t>9</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grpSp>
      <p:sp>
        <p:nvSpPr>
          <p:cNvPr id="43" name="Textfeld 42">
            <a:extLst>
              <a:ext uri="{FF2B5EF4-FFF2-40B4-BE49-F238E27FC236}">
                <a16:creationId xmlns:a16="http://schemas.microsoft.com/office/drawing/2014/main" id="{AB64B746-DF94-8C3F-C250-F0ABA0971E95}"/>
              </a:ext>
            </a:extLst>
          </p:cNvPr>
          <p:cNvSpPr txBox="1"/>
          <p:nvPr/>
        </p:nvSpPr>
        <p:spPr>
          <a:xfrm>
            <a:off x="2726" y="1287213"/>
            <a:ext cx="1787135" cy="523220"/>
          </a:xfrm>
          <a:prstGeom prst="rect">
            <a:avLst/>
          </a:prstGeom>
          <a:noFill/>
        </p:spPr>
        <p:txBody>
          <a:bodyPr wrap="square">
            <a:spAutoFit/>
          </a:bodyPr>
          <a:lstStyle/>
          <a:p>
            <a:pPr algn="ctr"/>
            <a:r>
              <a:rPr lang="de-DE" sz="2800">
                <a:solidFill>
                  <a:srgbClr val="385723"/>
                </a:solidFill>
                <a:latin typeface="Arial" panose="020B0604020202020204" pitchFamily="34" charset="0"/>
                <a:cs typeface="Arial" panose="020B0604020202020204" pitchFamily="34" charset="0"/>
              </a:rPr>
              <a:t>Milestone</a:t>
            </a:r>
          </a:p>
        </p:txBody>
      </p:sp>
      <p:sp>
        <p:nvSpPr>
          <p:cNvPr id="44" name="Textfeld 43">
            <a:extLst>
              <a:ext uri="{FF2B5EF4-FFF2-40B4-BE49-F238E27FC236}">
                <a16:creationId xmlns:a16="http://schemas.microsoft.com/office/drawing/2014/main" id="{8D4BEBC3-D6F2-BF6D-E3CE-9B15EACA62BE}"/>
              </a:ext>
            </a:extLst>
          </p:cNvPr>
          <p:cNvSpPr txBox="1"/>
          <p:nvPr/>
        </p:nvSpPr>
        <p:spPr>
          <a:xfrm>
            <a:off x="1521772" y="4510179"/>
            <a:ext cx="1745267" cy="523220"/>
          </a:xfrm>
          <a:prstGeom prst="rect">
            <a:avLst/>
          </a:prstGeom>
          <a:noFill/>
        </p:spPr>
        <p:txBody>
          <a:bodyPr wrap="square">
            <a:spAutoFit/>
          </a:bodyPr>
          <a:lstStyle/>
          <a:p>
            <a:pPr algn="ctr"/>
            <a:r>
              <a:rPr lang="de-DE" sz="2800">
                <a:solidFill>
                  <a:srgbClr val="ADC574"/>
                </a:solidFill>
                <a:latin typeface="Arial" panose="020B0604020202020204" pitchFamily="34" charset="0"/>
                <a:cs typeface="Arial" panose="020B0604020202020204" pitchFamily="34" charset="0"/>
              </a:rPr>
              <a:t>Milestone</a:t>
            </a:r>
          </a:p>
        </p:txBody>
      </p:sp>
      <p:sp>
        <p:nvSpPr>
          <p:cNvPr id="45" name="Textfeld 44">
            <a:extLst>
              <a:ext uri="{FF2B5EF4-FFF2-40B4-BE49-F238E27FC236}">
                <a16:creationId xmlns:a16="http://schemas.microsoft.com/office/drawing/2014/main" id="{64D68BA5-A461-B5DB-5077-2B7F34EBA3C7}"/>
              </a:ext>
            </a:extLst>
          </p:cNvPr>
          <p:cNvSpPr txBox="1"/>
          <p:nvPr/>
        </p:nvSpPr>
        <p:spPr>
          <a:xfrm>
            <a:off x="3156968" y="1287213"/>
            <a:ext cx="1713951" cy="523220"/>
          </a:xfrm>
          <a:prstGeom prst="rect">
            <a:avLst/>
          </a:prstGeom>
          <a:noFill/>
        </p:spPr>
        <p:txBody>
          <a:bodyPr wrap="square">
            <a:spAutoFit/>
          </a:bodyPr>
          <a:lstStyle/>
          <a:p>
            <a:pPr algn="ctr"/>
            <a:r>
              <a:rPr lang="de-DE" sz="2800">
                <a:solidFill>
                  <a:srgbClr val="BB9C1A"/>
                </a:solidFill>
                <a:latin typeface="Arial" panose="020B0604020202020204" pitchFamily="34" charset="0"/>
                <a:cs typeface="Arial" panose="020B0604020202020204" pitchFamily="34" charset="0"/>
              </a:rPr>
              <a:t>Milestone</a:t>
            </a:r>
          </a:p>
        </p:txBody>
      </p:sp>
      <p:sp>
        <p:nvSpPr>
          <p:cNvPr id="46" name="Textfeld 45">
            <a:extLst>
              <a:ext uri="{FF2B5EF4-FFF2-40B4-BE49-F238E27FC236}">
                <a16:creationId xmlns:a16="http://schemas.microsoft.com/office/drawing/2014/main" id="{64729D82-E927-5DC3-E1F2-9627420BFF51}"/>
              </a:ext>
            </a:extLst>
          </p:cNvPr>
          <p:cNvSpPr txBox="1"/>
          <p:nvPr/>
        </p:nvSpPr>
        <p:spPr>
          <a:xfrm>
            <a:off x="4499641" y="4505979"/>
            <a:ext cx="1728762" cy="523220"/>
          </a:xfrm>
          <a:prstGeom prst="rect">
            <a:avLst/>
          </a:prstGeom>
          <a:noFill/>
        </p:spPr>
        <p:txBody>
          <a:bodyPr wrap="square">
            <a:spAutoFit/>
          </a:bodyPr>
          <a:lstStyle/>
          <a:p>
            <a:pPr algn="ctr"/>
            <a:r>
              <a:rPr lang="de-DE" sz="2800">
                <a:solidFill>
                  <a:srgbClr val="FFD966"/>
                </a:solidFill>
                <a:latin typeface="Arial" panose="020B0604020202020204" pitchFamily="34" charset="0"/>
                <a:cs typeface="Arial" panose="020B0604020202020204" pitchFamily="34" charset="0"/>
              </a:rPr>
              <a:t>Milestone</a:t>
            </a:r>
          </a:p>
        </p:txBody>
      </p:sp>
      <p:sp>
        <p:nvSpPr>
          <p:cNvPr id="47" name="Textfeld 46">
            <a:extLst>
              <a:ext uri="{FF2B5EF4-FFF2-40B4-BE49-F238E27FC236}">
                <a16:creationId xmlns:a16="http://schemas.microsoft.com/office/drawing/2014/main" id="{28B2E7B8-23BB-F5B1-816C-9B0F8AA753B8}"/>
              </a:ext>
            </a:extLst>
          </p:cNvPr>
          <p:cNvSpPr txBox="1"/>
          <p:nvPr/>
        </p:nvSpPr>
        <p:spPr>
          <a:xfrm>
            <a:off x="7467051" y="4519625"/>
            <a:ext cx="1728762" cy="523220"/>
          </a:xfrm>
          <a:prstGeom prst="rect">
            <a:avLst/>
          </a:prstGeom>
          <a:noFill/>
        </p:spPr>
        <p:txBody>
          <a:bodyPr wrap="square">
            <a:spAutoFit/>
          </a:bodyPr>
          <a:lstStyle/>
          <a:p>
            <a:pPr algn="ctr"/>
            <a:r>
              <a:rPr lang="de-DE" sz="2800">
                <a:solidFill>
                  <a:srgbClr val="E5965F"/>
                </a:solidFill>
                <a:latin typeface="Arial" panose="020B0604020202020204" pitchFamily="34" charset="0"/>
                <a:cs typeface="Arial" panose="020B0604020202020204" pitchFamily="34" charset="0"/>
              </a:rPr>
              <a:t>Milestone</a:t>
            </a:r>
          </a:p>
        </p:txBody>
      </p:sp>
      <p:sp>
        <p:nvSpPr>
          <p:cNvPr id="50" name="Textfeld 49">
            <a:extLst>
              <a:ext uri="{FF2B5EF4-FFF2-40B4-BE49-F238E27FC236}">
                <a16:creationId xmlns:a16="http://schemas.microsoft.com/office/drawing/2014/main" id="{B8F5E2B9-B334-2128-AA89-34CB39B54683}"/>
              </a:ext>
            </a:extLst>
          </p:cNvPr>
          <p:cNvSpPr txBox="1"/>
          <p:nvPr/>
        </p:nvSpPr>
        <p:spPr>
          <a:xfrm>
            <a:off x="5975902" y="1287213"/>
            <a:ext cx="1713951" cy="523220"/>
          </a:xfrm>
          <a:prstGeom prst="rect">
            <a:avLst/>
          </a:prstGeom>
          <a:noFill/>
        </p:spPr>
        <p:txBody>
          <a:bodyPr wrap="square">
            <a:spAutoFit/>
          </a:bodyPr>
          <a:lstStyle/>
          <a:p>
            <a:pPr algn="ctr"/>
            <a:r>
              <a:rPr lang="de-DE" sz="2800">
                <a:solidFill>
                  <a:srgbClr val="F7C3A0"/>
                </a:solidFill>
                <a:latin typeface="Arial" panose="020B0604020202020204" pitchFamily="34" charset="0"/>
                <a:cs typeface="Arial" panose="020B0604020202020204" pitchFamily="34" charset="0"/>
              </a:rPr>
              <a:t>Milestone</a:t>
            </a:r>
          </a:p>
        </p:txBody>
      </p:sp>
      <p:sp>
        <p:nvSpPr>
          <p:cNvPr id="51" name="Textfeld 50">
            <a:extLst>
              <a:ext uri="{FF2B5EF4-FFF2-40B4-BE49-F238E27FC236}">
                <a16:creationId xmlns:a16="http://schemas.microsoft.com/office/drawing/2014/main" id="{69CB3361-B1B6-D54D-71A9-63AF218246EC}"/>
              </a:ext>
            </a:extLst>
          </p:cNvPr>
          <p:cNvSpPr txBox="1"/>
          <p:nvPr/>
        </p:nvSpPr>
        <p:spPr>
          <a:xfrm>
            <a:off x="8981626" y="1287213"/>
            <a:ext cx="1713951" cy="523220"/>
          </a:xfrm>
          <a:prstGeom prst="rect">
            <a:avLst/>
          </a:prstGeom>
          <a:noFill/>
        </p:spPr>
        <p:txBody>
          <a:bodyPr wrap="square">
            <a:spAutoFit/>
          </a:bodyPr>
          <a:lstStyle/>
          <a:p>
            <a:pPr algn="ctr"/>
            <a:r>
              <a:rPr lang="de-DE" sz="2800">
                <a:solidFill>
                  <a:srgbClr val="C65B13"/>
                </a:solidFill>
                <a:latin typeface="Arial" panose="020B0604020202020204" pitchFamily="34" charset="0"/>
                <a:cs typeface="Arial" panose="020B0604020202020204" pitchFamily="34" charset="0"/>
              </a:rPr>
              <a:t>Milestone</a:t>
            </a:r>
          </a:p>
        </p:txBody>
      </p:sp>
      <mc:AlternateContent xmlns:mc="http://schemas.openxmlformats.org/markup-compatibility/2006" xmlns:pslz="http://schemas.microsoft.com/office/powerpoint/2016/slidezoom">
        <mc:Choice Requires="pslz">
          <p:graphicFrame>
            <p:nvGraphicFramePr>
              <p:cNvPr id="5" name="Folienzoom 4">
                <a:extLst>
                  <a:ext uri="{FF2B5EF4-FFF2-40B4-BE49-F238E27FC236}">
                    <a16:creationId xmlns:a16="http://schemas.microsoft.com/office/drawing/2014/main" id="{E7714913-F991-4827-041A-537731C62BAA}"/>
                  </a:ext>
                </a:extLst>
              </p:cNvPr>
              <p:cNvGraphicFramePr>
                <a:graphicFrameLocks noChangeAspect="1"/>
              </p:cNvGraphicFramePr>
              <p:nvPr>
                <p:extLst>
                  <p:ext uri="{D42A27DB-BD31-4B8C-83A1-F6EECF244321}">
                    <p14:modId xmlns:p14="http://schemas.microsoft.com/office/powerpoint/2010/main" val="1768665506"/>
                  </p:ext>
                </p:extLst>
              </p:nvPr>
            </p:nvGraphicFramePr>
            <p:xfrm>
              <a:off x="9938253" y="3633726"/>
              <a:ext cx="36000" cy="20250"/>
            </p:xfrm>
            <a:graphic>
              <a:graphicData uri="http://schemas.microsoft.com/office/powerpoint/2016/slidezoom">
                <pslz:sldZm>
                  <pslz:sldZmObj sldId="279" cId="3115936000">
                    <pslz:zmPr id="{A228CA8D-EA2D-4D17-B7B5-4DA76C1E2216}" returnToParent="0" transitionDur="1000">
                      <p166:blipFill xmlns:p166="http://schemas.microsoft.com/office/powerpoint/2016/6/main">
                        <a:blip r:embed="rId3"/>
                        <a:stretch>
                          <a:fillRect/>
                        </a:stretch>
                      </p166:blipFill>
                      <p166:spPr xmlns:p166="http://schemas.microsoft.com/office/powerpoint/2016/6/main">
                        <a:xfrm>
                          <a:off x="0" y="0"/>
                          <a:ext cx="36000" cy="20250"/>
                        </a:xfrm>
                        <a:prstGeom prst="rect">
                          <a:avLst/>
                        </a:prstGeom>
                        <a:ln w="3175">
                          <a:solidFill>
                            <a:prstClr val="ltGray"/>
                          </a:solidFill>
                        </a:ln>
                      </p166:spPr>
                    </pslz:zmPr>
                  </pslz:sldZmObj>
                </pslz:sldZm>
              </a:graphicData>
            </a:graphic>
          </p:graphicFrame>
        </mc:Choice>
        <mc:Fallback xmlns="">
          <p:pic>
            <p:nvPicPr>
              <p:cNvPr id="5" name="Folienzoom 4">
                <a:hlinkClick r:id="rId4" action="ppaction://hlinksldjump"/>
                <a:extLst>
                  <a:ext uri="{FF2B5EF4-FFF2-40B4-BE49-F238E27FC236}">
                    <a16:creationId xmlns:a16="http://schemas.microsoft.com/office/drawing/2014/main" id="{E7714913-F991-4827-041A-537731C62BAA}"/>
                  </a:ext>
                </a:extLst>
              </p:cNvPr>
              <p:cNvPicPr>
                <a:picLocks noGrp="1" noRot="1" noChangeAspect="1" noMove="1" noResize="1" noEditPoints="1" noAdjustHandles="1" noChangeArrowheads="1" noChangeShapeType="1"/>
              </p:cNvPicPr>
              <p:nvPr/>
            </p:nvPicPr>
            <p:blipFill>
              <a:blip r:embed="rId5"/>
              <a:stretch>
                <a:fillRect/>
              </a:stretch>
            </p:blipFill>
            <p:spPr>
              <a:xfrm>
                <a:off x="9938253" y="3633726"/>
                <a:ext cx="36000" cy="20250"/>
              </a:xfrm>
              <a:prstGeom prst="rect">
                <a:avLst/>
              </a:prstGeom>
              <a:ln w="3175">
                <a:solidFill>
                  <a:prstClr val="ltGray"/>
                </a:solidFill>
              </a:ln>
            </p:spPr>
          </p:pic>
        </mc:Fallback>
      </mc:AlternateContent>
    </p:spTree>
    <p:extLst>
      <p:ext uri="{BB962C8B-B14F-4D97-AF65-F5344CB8AC3E}">
        <p14:creationId xmlns:p14="http://schemas.microsoft.com/office/powerpoint/2010/main" val="2945507260"/>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936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36DC1F4-E535-AC3D-BD27-F293F35BA79F}"/>
              </a:ext>
            </a:extLst>
          </p:cNvPr>
          <p:cNvSpPr txBox="1"/>
          <p:nvPr/>
        </p:nvSpPr>
        <p:spPr>
          <a:xfrm>
            <a:off x="0" y="261226"/>
            <a:ext cx="12192000" cy="707886"/>
          </a:xfrm>
          <a:prstGeom prst="rect">
            <a:avLst/>
          </a:prstGeom>
          <a:noFill/>
        </p:spPr>
        <p:txBody>
          <a:bodyPr wrap="square">
            <a:spAutoFit/>
          </a:bodyPr>
          <a:lstStyle/>
          <a:p>
            <a:r>
              <a:rPr lang="de-DE" sz="4000">
                <a:latin typeface="Arial" panose="020B0604020202020204" pitchFamily="34" charset="0"/>
                <a:cs typeface="Arial" panose="020B0604020202020204" pitchFamily="34" charset="0"/>
              </a:rPr>
              <a:t>	TIMELINE</a:t>
            </a:r>
          </a:p>
        </p:txBody>
      </p:sp>
      <p:cxnSp>
        <p:nvCxnSpPr>
          <p:cNvPr id="3" name="Gerader Verbinder 2">
            <a:extLst>
              <a:ext uri="{FF2B5EF4-FFF2-40B4-BE49-F238E27FC236}">
                <a16:creationId xmlns:a16="http://schemas.microsoft.com/office/drawing/2014/main" id="{8F60900B-8F5E-91AD-0AC2-C90A7FADA2E0}"/>
              </a:ext>
            </a:extLst>
          </p:cNvPr>
          <p:cNvCxnSpPr/>
          <p:nvPr/>
        </p:nvCxnSpPr>
        <p:spPr>
          <a:xfrm>
            <a:off x="0" y="1004415"/>
            <a:ext cx="12269096"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33" name="Gruppieren 32">
            <a:extLst>
              <a:ext uri="{FF2B5EF4-FFF2-40B4-BE49-F238E27FC236}">
                <a16:creationId xmlns:a16="http://schemas.microsoft.com/office/drawing/2014/main" id="{4AD2B47D-96A2-F5C2-3396-43A3849873E8}"/>
              </a:ext>
            </a:extLst>
          </p:cNvPr>
          <p:cNvGrpSpPr/>
          <p:nvPr/>
        </p:nvGrpSpPr>
        <p:grpSpPr>
          <a:xfrm>
            <a:off x="53454" y="2779538"/>
            <a:ext cx="12098739" cy="1746914"/>
            <a:chOff x="326666" y="3219022"/>
            <a:chExt cx="11541219" cy="1303763"/>
          </a:xfrm>
        </p:grpSpPr>
        <p:grpSp>
          <p:nvGrpSpPr>
            <p:cNvPr id="22" name="Gruppieren 21">
              <a:extLst>
                <a:ext uri="{FF2B5EF4-FFF2-40B4-BE49-F238E27FC236}">
                  <a16:creationId xmlns:a16="http://schemas.microsoft.com/office/drawing/2014/main" id="{03FDB9A1-4D79-F56E-AE39-92F7571EEB8F}"/>
                </a:ext>
              </a:extLst>
            </p:cNvPr>
            <p:cNvGrpSpPr/>
            <p:nvPr/>
          </p:nvGrpSpPr>
          <p:grpSpPr>
            <a:xfrm>
              <a:off x="401592" y="3219022"/>
              <a:ext cx="11388816" cy="1303763"/>
              <a:chOff x="873456" y="1731416"/>
              <a:chExt cx="11388816" cy="1303763"/>
            </a:xfrm>
          </p:grpSpPr>
          <p:sp>
            <p:nvSpPr>
              <p:cNvPr id="20" name="Freihandform: Form 22" descr="Zeitachse ">
                <a:extLst>
                  <a:ext uri="{FF2B5EF4-FFF2-40B4-BE49-F238E27FC236}">
                    <a16:creationId xmlns:a16="http://schemas.microsoft.com/office/drawing/2014/main" id="{B2118D8E-9EE1-7610-435E-2A90A3DADB3A}"/>
                  </a:ext>
                </a:extLst>
              </p:cNvPr>
              <p:cNvSpPr/>
              <p:nvPr/>
            </p:nvSpPr>
            <p:spPr>
              <a:xfrm flipH="1" flipV="1">
                <a:off x="873456" y="1745064"/>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71000">
                    <a:schemeClr val="accent4">
                      <a:lumMod val="75000"/>
                    </a:schemeClr>
                  </a:gs>
                  <a:gs pos="29000">
                    <a:schemeClr val="accent6">
                      <a:lumMod val="60000"/>
                      <a:lumOff val="40000"/>
                    </a:schemeClr>
                  </a:gs>
                  <a:gs pos="18000">
                    <a:schemeClr val="accent6">
                      <a:lumMod val="75000"/>
                    </a:schemeClr>
                  </a:gs>
                  <a:gs pos="81000">
                    <a:schemeClr val="accent4">
                      <a:lumMod val="60000"/>
                      <a:lumOff val="4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sp>
            <p:nvSpPr>
              <p:cNvPr id="21" name="Freihandform: Form 22" descr="Zeitachse ">
                <a:extLst>
                  <a:ext uri="{FF2B5EF4-FFF2-40B4-BE49-F238E27FC236}">
                    <a16:creationId xmlns:a16="http://schemas.microsoft.com/office/drawing/2014/main" id="{B3D93231-0E47-E5BC-4FB0-AC46E0784D5E}"/>
                  </a:ext>
                </a:extLst>
              </p:cNvPr>
              <p:cNvSpPr/>
              <p:nvPr/>
            </p:nvSpPr>
            <p:spPr>
              <a:xfrm flipH="1" flipV="1">
                <a:off x="6539002" y="1731416"/>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7000">
                    <a:srgbClr val="C55A11"/>
                  </a:gs>
                  <a:gs pos="0">
                    <a:schemeClr val="accent4">
                      <a:lumMod val="60000"/>
                      <a:lumOff val="40000"/>
                    </a:schemeClr>
                  </a:gs>
                  <a:gs pos="27000">
                    <a:schemeClr val="accent2">
                      <a:lumMod val="60000"/>
                      <a:lumOff val="40000"/>
                    </a:schemeClr>
                  </a:gs>
                  <a:gs pos="8000">
                    <a:schemeClr val="accent2">
                      <a:lumMod val="40000"/>
                      <a:lumOff val="60000"/>
                    </a:schemeClr>
                  </a:gs>
                  <a:gs pos="87000">
                    <a:schemeClr val="accent2">
                      <a:lumMod val="50000"/>
                    </a:schemeClr>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a:solidFill>
                    <a:schemeClr val="accent2"/>
                  </a:solidFill>
                </a:endParaRPr>
              </a:p>
            </p:txBody>
          </p:sp>
        </p:grpSp>
        <p:sp>
          <p:nvSpPr>
            <p:cNvPr id="23" name="Ellipse 22" descr="Zeitachsenendpunkte">
              <a:extLst>
                <a:ext uri="{FF2B5EF4-FFF2-40B4-BE49-F238E27FC236}">
                  <a16:creationId xmlns:a16="http://schemas.microsoft.com/office/drawing/2014/main" id="{9A649793-D42F-93F3-7602-1DEFB88860D8}"/>
                </a:ext>
              </a:extLst>
            </p:cNvPr>
            <p:cNvSpPr/>
            <p:nvPr/>
          </p:nvSpPr>
          <p:spPr>
            <a:xfrm>
              <a:off x="326666" y="3727737"/>
              <a:ext cx="218092" cy="218092"/>
            </a:xfrm>
            <a:prstGeom prst="ellipse">
              <a:avLst/>
            </a:prstGeom>
            <a:solidFill>
              <a:schemeClr val="accent6">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4" name="Ellipse 23" descr="Zeitachsenendpunkte">
              <a:extLst>
                <a:ext uri="{FF2B5EF4-FFF2-40B4-BE49-F238E27FC236}">
                  <a16:creationId xmlns:a16="http://schemas.microsoft.com/office/drawing/2014/main" id="{5DBD8E1B-2148-BFCC-9752-9E256BB314ED}"/>
                </a:ext>
              </a:extLst>
            </p:cNvPr>
            <p:cNvSpPr/>
            <p:nvPr/>
          </p:nvSpPr>
          <p:spPr>
            <a:xfrm>
              <a:off x="11649793" y="3736833"/>
              <a:ext cx="218092" cy="218092"/>
            </a:xfrm>
            <a:prstGeom prst="ellipse">
              <a:avLst/>
            </a:prstGeom>
            <a:solidFill>
              <a:schemeClr val="accent2">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5" name="Ellipse 24">
              <a:extLst>
                <a:ext uri="{FF2B5EF4-FFF2-40B4-BE49-F238E27FC236}">
                  <a16:creationId xmlns:a16="http://schemas.microsoft.com/office/drawing/2014/main" id="{57CBC6A2-8EF2-528A-0B31-045E169A4D96}"/>
                </a:ext>
              </a:extLst>
            </p:cNvPr>
            <p:cNvSpPr/>
            <p:nvPr/>
          </p:nvSpPr>
          <p:spPr>
            <a:xfrm>
              <a:off x="688195" y="3417221"/>
              <a:ext cx="940762" cy="839124"/>
            </a:xfrm>
            <a:prstGeom prst="ellipse">
              <a:avLst/>
            </a:prstGeom>
            <a:solidFill>
              <a:schemeClr val="bg1"/>
            </a:solid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1</a:t>
              </a:r>
              <a:r>
                <a:rPr lang="en-US" sz="2800" baseline="30000">
                  <a:solidFill>
                    <a:schemeClr val="tx1"/>
                  </a:solidFill>
                  <a:latin typeface="Arial" panose="020B0604020202020204" pitchFamily="34" charset="0"/>
                  <a:cs typeface="Arial" panose="020B0604020202020204" pitchFamily="34" charset="0"/>
                </a:rPr>
                <a:t>st</a:t>
              </a:r>
              <a:endParaRPr lang="de-DE" sz="2800">
                <a:solidFill>
                  <a:schemeClr val="tx1"/>
                </a:solidFill>
                <a:latin typeface="Arial" panose="020B0604020202020204" pitchFamily="34" charset="0"/>
                <a:cs typeface="Arial" panose="020B0604020202020204" pitchFamily="34" charset="0"/>
              </a:endParaRPr>
            </a:p>
          </p:txBody>
        </p:sp>
        <p:sp>
          <p:nvSpPr>
            <p:cNvPr id="26" name="Ellipse 25">
              <a:extLst>
                <a:ext uri="{FF2B5EF4-FFF2-40B4-BE49-F238E27FC236}">
                  <a16:creationId xmlns:a16="http://schemas.microsoft.com/office/drawing/2014/main" id="{D34032A3-201C-E432-BDCA-87AADF4596C9}"/>
                </a:ext>
              </a:extLst>
            </p:cNvPr>
            <p:cNvSpPr/>
            <p:nvPr/>
          </p:nvSpPr>
          <p:spPr>
            <a:xfrm>
              <a:off x="2089365" y="3415771"/>
              <a:ext cx="940762" cy="839124"/>
            </a:xfrm>
            <a:prstGeom prst="ellipse">
              <a:avLst/>
            </a:prstGeom>
            <a:solidFill>
              <a:schemeClr val="bg1"/>
            </a:solidFill>
            <a:ln w="38100">
              <a:solidFill>
                <a:srgbClr val="AEC3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2</a:t>
              </a:r>
              <a:r>
                <a:rPr lang="en-US" sz="2800" baseline="30000">
                  <a:solidFill>
                    <a:schemeClr val="tx1"/>
                  </a:solidFill>
                  <a:latin typeface="Arial" panose="020B0604020202020204" pitchFamily="34" charset="0"/>
                  <a:cs typeface="Arial" panose="020B0604020202020204" pitchFamily="34" charset="0"/>
                </a:rPr>
                <a:t>nd</a:t>
              </a:r>
              <a:endParaRPr lang="de-DE" sz="2800">
                <a:solidFill>
                  <a:schemeClr val="tx1"/>
                </a:solidFill>
                <a:latin typeface="Arial" panose="020B0604020202020204" pitchFamily="34" charset="0"/>
                <a:cs typeface="Arial" panose="020B0604020202020204" pitchFamily="34" charset="0"/>
              </a:endParaRPr>
            </a:p>
          </p:txBody>
        </p:sp>
        <p:sp>
          <p:nvSpPr>
            <p:cNvPr id="27" name="Ellipse 26">
              <a:extLst>
                <a:ext uri="{FF2B5EF4-FFF2-40B4-BE49-F238E27FC236}">
                  <a16:creationId xmlns:a16="http://schemas.microsoft.com/office/drawing/2014/main" id="{443A641A-8E78-BCD7-7E85-8EDC691358BA}"/>
                </a:ext>
              </a:extLst>
            </p:cNvPr>
            <p:cNvSpPr/>
            <p:nvPr/>
          </p:nvSpPr>
          <p:spPr>
            <a:xfrm>
              <a:off x="3490535" y="3417221"/>
              <a:ext cx="940762" cy="839124"/>
            </a:xfrm>
            <a:prstGeom prst="ellipse">
              <a:avLst/>
            </a:prstGeom>
            <a:solidFill>
              <a:schemeClr val="bg1"/>
            </a:solidFill>
            <a:ln w="38100">
              <a:solidFill>
                <a:srgbClr val="BB9D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3</a:t>
              </a:r>
              <a:r>
                <a:rPr lang="en-US" sz="2800" baseline="30000">
                  <a:solidFill>
                    <a:schemeClr val="tx1"/>
                  </a:solidFill>
                  <a:latin typeface="Arial" panose="020B0604020202020204" pitchFamily="34" charset="0"/>
                  <a:cs typeface="Arial" panose="020B0604020202020204" pitchFamily="34" charset="0"/>
                </a:rPr>
                <a:t>rd</a:t>
              </a:r>
              <a:endParaRPr lang="de-DE" sz="2800">
                <a:solidFill>
                  <a:schemeClr val="tx1"/>
                </a:solidFill>
                <a:latin typeface="Arial" panose="020B0604020202020204" pitchFamily="34" charset="0"/>
                <a:cs typeface="Arial" panose="020B0604020202020204" pitchFamily="34" charset="0"/>
              </a:endParaRPr>
            </a:p>
          </p:txBody>
        </p:sp>
        <p:sp>
          <p:nvSpPr>
            <p:cNvPr id="28" name="Ellipse 27">
              <a:extLst>
                <a:ext uri="{FF2B5EF4-FFF2-40B4-BE49-F238E27FC236}">
                  <a16:creationId xmlns:a16="http://schemas.microsoft.com/office/drawing/2014/main" id="{497C4F9E-AC51-095D-1E37-C0A1A330DAB1}"/>
                </a:ext>
              </a:extLst>
            </p:cNvPr>
            <p:cNvSpPr/>
            <p:nvPr/>
          </p:nvSpPr>
          <p:spPr>
            <a:xfrm>
              <a:off x="4922138" y="3414568"/>
              <a:ext cx="940762" cy="839124"/>
            </a:xfrm>
            <a:prstGeom prst="ellipse">
              <a:avLst/>
            </a:prstGeom>
            <a:solidFill>
              <a:schemeClr val="bg1"/>
            </a:solidFill>
            <a:ln w="38100">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4</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29" name="Ellipse 28">
              <a:extLst>
                <a:ext uri="{FF2B5EF4-FFF2-40B4-BE49-F238E27FC236}">
                  <a16:creationId xmlns:a16="http://schemas.microsoft.com/office/drawing/2014/main" id="{3F7BD3CE-BBDE-1EC2-CEC1-8CA273ACEDC7}"/>
                </a:ext>
              </a:extLst>
            </p:cNvPr>
            <p:cNvSpPr/>
            <p:nvPr/>
          </p:nvSpPr>
          <p:spPr>
            <a:xfrm>
              <a:off x="6323308" y="3414568"/>
              <a:ext cx="940762" cy="839124"/>
            </a:xfrm>
            <a:prstGeom prst="ellipse">
              <a:avLst/>
            </a:prstGeom>
            <a:solidFill>
              <a:schemeClr val="bg1"/>
            </a:solidFill>
            <a:ln w="38100">
              <a:solidFill>
                <a:srgbClr val="F7C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5</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30" name="Ellipse 29">
              <a:extLst>
                <a:ext uri="{FF2B5EF4-FFF2-40B4-BE49-F238E27FC236}">
                  <a16:creationId xmlns:a16="http://schemas.microsoft.com/office/drawing/2014/main" id="{FE52A2C8-37F9-BB1B-64DF-2B6F9F8A6F6E}"/>
                </a:ext>
              </a:extLst>
            </p:cNvPr>
            <p:cNvSpPr/>
            <p:nvPr/>
          </p:nvSpPr>
          <p:spPr>
            <a:xfrm>
              <a:off x="7752807" y="3414568"/>
              <a:ext cx="940762" cy="839124"/>
            </a:xfrm>
            <a:prstGeom prst="ellipse">
              <a:avLst/>
            </a:prstGeom>
            <a:solidFill>
              <a:schemeClr val="bg1"/>
            </a:solidFill>
            <a:ln w="38100">
              <a:solidFill>
                <a:srgbClr val="E596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6</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sp>
          <p:nvSpPr>
            <p:cNvPr id="31" name="Ellipse 30">
              <a:extLst>
                <a:ext uri="{FF2B5EF4-FFF2-40B4-BE49-F238E27FC236}">
                  <a16:creationId xmlns:a16="http://schemas.microsoft.com/office/drawing/2014/main" id="{5F7660F3-B241-90FC-3A81-871714BB1A7F}"/>
                </a:ext>
              </a:extLst>
            </p:cNvPr>
            <p:cNvSpPr/>
            <p:nvPr/>
          </p:nvSpPr>
          <p:spPr>
            <a:xfrm>
              <a:off x="9190526" y="3414568"/>
              <a:ext cx="940762" cy="839124"/>
            </a:xfrm>
            <a:prstGeom prst="ellipse">
              <a:avLst/>
            </a:prstGeom>
            <a:solidFill>
              <a:schemeClr val="bg1"/>
            </a:solidFill>
            <a:ln w="38100">
              <a:solidFill>
                <a:srgbClr val="C961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7</a:t>
              </a:r>
              <a:r>
                <a:rPr lang="en-US" sz="3200" baseline="30000">
                  <a:solidFill>
                    <a:schemeClr val="tx1"/>
                  </a:solidFill>
                  <a:latin typeface="Arial" panose="020B0604020202020204" pitchFamily="34" charset="0"/>
                  <a:cs typeface="Arial" panose="020B0604020202020204" pitchFamily="34" charset="0"/>
                </a:rPr>
                <a:t>th</a:t>
              </a:r>
              <a:endParaRPr lang="de-DE" sz="3200">
                <a:solidFill>
                  <a:schemeClr val="accent4"/>
                </a:solidFill>
              </a:endParaRPr>
            </a:p>
          </p:txBody>
        </p:sp>
        <p:sp>
          <p:nvSpPr>
            <p:cNvPr id="32" name="Ellipse 31">
              <a:extLst>
                <a:ext uri="{FF2B5EF4-FFF2-40B4-BE49-F238E27FC236}">
                  <a16:creationId xmlns:a16="http://schemas.microsoft.com/office/drawing/2014/main" id="{29266791-BE1A-D07B-5420-629BF88FF74D}"/>
                </a:ext>
              </a:extLst>
            </p:cNvPr>
            <p:cNvSpPr/>
            <p:nvPr/>
          </p:nvSpPr>
          <p:spPr>
            <a:xfrm>
              <a:off x="10587684" y="3392227"/>
              <a:ext cx="940762" cy="839124"/>
            </a:xfrm>
            <a:prstGeom prst="ellipse">
              <a:avLst/>
            </a:prstGeom>
            <a:solidFill>
              <a:schemeClr val="bg1"/>
            </a:solidFill>
            <a:ln w="38100">
              <a:solidFill>
                <a:srgbClr val="843C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8</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a:p>
              <a:pPr algn="ctr"/>
              <a:r>
                <a:rPr lang="en-US" sz="2800">
                  <a:solidFill>
                    <a:schemeClr val="tx1"/>
                  </a:solidFill>
                  <a:latin typeface="Arial" panose="020B0604020202020204" pitchFamily="34" charset="0"/>
                  <a:cs typeface="Arial" panose="020B0604020202020204" pitchFamily="34" charset="0"/>
                </a:rPr>
                <a:t>9</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grpSp>
      <p:sp>
        <p:nvSpPr>
          <p:cNvPr id="43" name="Textfeld 42">
            <a:extLst>
              <a:ext uri="{FF2B5EF4-FFF2-40B4-BE49-F238E27FC236}">
                <a16:creationId xmlns:a16="http://schemas.microsoft.com/office/drawing/2014/main" id="{AB64B746-DF94-8C3F-C250-F0ABA0971E95}"/>
              </a:ext>
            </a:extLst>
          </p:cNvPr>
          <p:cNvSpPr txBox="1"/>
          <p:nvPr/>
        </p:nvSpPr>
        <p:spPr>
          <a:xfrm>
            <a:off x="2726" y="1287213"/>
            <a:ext cx="1787135" cy="523220"/>
          </a:xfrm>
          <a:prstGeom prst="rect">
            <a:avLst/>
          </a:prstGeom>
          <a:noFill/>
        </p:spPr>
        <p:txBody>
          <a:bodyPr wrap="square">
            <a:spAutoFit/>
          </a:bodyPr>
          <a:lstStyle/>
          <a:p>
            <a:pPr algn="ctr"/>
            <a:r>
              <a:rPr lang="de-DE" sz="2800">
                <a:solidFill>
                  <a:srgbClr val="385723"/>
                </a:solidFill>
                <a:latin typeface="Arial" panose="020B0604020202020204" pitchFamily="34" charset="0"/>
                <a:cs typeface="Arial" panose="020B0604020202020204" pitchFamily="34" charset="0"/>
              </a:rPr>
              <a:t>Milestone</a:t>
            </a:r>
          </a:p>
        </p:txBody>
      </p:sp>
      <p:sp>
        <p:nvSpPr>
          <p:cNvPr id="44" name="Textfeld 43">
            <a:extLst>
              <a:ext uri="{FF2B5EF4-FFF2-40B4-BE49-F238E27FC236}">
                <a16:creationId xmlns:a16="http://schemas.microsoft.com/office/drawing/2014/main" id="{8D4BEBC3-D6F2-BF6D-E3CE-9B15EACA62BE}"/>
              </a:ext>
            </a:extLst>
          </p:cNvPr>
          <p:cNvSpPr txBox="1"/>
          <p:nvPr/>
        </p:nvSpPr>
        <p:spPr>
          <a:xfrm>
            <a:off x="1521772" y="4510179"/>
            <a:ext cx="1745267" cy="523220"/>
          </a:xfrm>
          <a:prstGeom prst="rect">
            <a:avLst/>
          </a:prstGeom>
          <a:noFill/>
        </p:spPr>
        <p:txBody>
          <a:bodyPr wrap="square">
            <a:spAutoFit/>
          </a:bodyPr>
          <a:lstStyle/>
          <a:p>
            <a:pPr algn="ctr"/>
            <a:r>
              <a:rPr lang="de-DE" sz="2800">
                <a:solidFill>
                  <a:srgbClr val="ADC574"/>
                </a:solidFill>
                <a:latin typeface="Arial" panose="020B0604020202020204" pitchFamily="34" charset="0"/>
                <a:cs typeface="Arial" panose="020B0604020202020204" pitchFamily="34" charset="0"/>
              </a:rPr>
              <a:t>Milestone</a:t>
            </a:r>
          </a:p>
        </p:txBody>
      </p:sp>
      <p:sp>
        <p:nvSpPr>
          <p:cNvPr id="45" name="Textfeld 44">
            <a:extLst>
              <a:ext uri="{FF2B5EF4-FFF2-40B4-BE49-F238E27FC236}">
                <a16:creationId xmlns:a16="http://schemas.microsoft.com/office/drawing/2014/main" id="{64D68BA5-A461-B5DB-5077-2B7F34EBA3C7}"/>
              </a:ext>
            </a:extLst>
          </p:cNvPr>
          <p:cNvSpPr txBox="1"/>
          <p:nvPr/>
        </p:nvSpPr>
        <p:spPr>
          <a:xfrm>
            <a:off x="3156968" y="1287213"/>
            <a:ext cx="1713951" cy="523220"/>
          </a:xfrm>
          <a:prstGeom prst="rect">
            <a:avLst/>
          </a:prstGeom>
          <a:noFill/>
        </p:spPr>
        <p:txBody>
          <a:bodyPr wrap="square">
            <a:spAutoFit/>
          </a:bodyPr>
          <a:lstStyle/>
          <a:p>
            <a:pPr algn="ctr"/>
            <a:r>
              <a:rPr lang="de-DE" sz="2800">
                <a:solidFill>
                  <a:srgbClr val="BB9C1A"/>
                </a:solidFill>
                <a:latin typeface="Arial" panose="020B0604020202020204" pitchFamily="34" charset="0"/>
                <a:cs typeface="Arial" panose="020B0604020202020204" pitchFamily="34" charset="0"/>
              </a:rPr>
              <a:t>Milestone</a:t>
            </a:r>
          </a:p>
        </p:txBody>
      </p:sp>
      <p:sp>
        <p:nvSpPr>
          <p:cNvPr id="46" name="Textfeld 45">
            <a:extLst>
              <a:ext uri="{FF2B5EF4-FFF2-40B4-BE49-F238E27FC236}">
                <a16:creationId xmlns:a16="http://schemas.microsoft.com/office/drawing/2014/main" id="{64729D82-E927-5DC3-E1F2-9627420BFF51}"/>
              </a:ext>
            </a:extLst>
          </p:cNvPr>
          <p:cNvSpPr txBox="1"/>
          <p:nvPr/>
        </p:nvSpPr>
        <p:spPr>
          <a:xfrm>
            <a:off x="4499641" y="4505979"/>
            <a:ext cx="1728762" cy="523220"/>
          </a:xfrm>
          <a:prstGeom prst="rect">
            <a:avLst/>
          </a:prstGeom>
          <a:noFill/>
        </p:spPr>
        <p:txBody>
          <a:bodyPr wrap="square">
            <a:spAutoFit/>
          </a:bodyPr>
          <a:lstStyle/>
          <a:p>
            <a:pPr algn="ctr"/>
            <a:r>
              <a:rPr lang="de-DE" sz="2800">
                <a:solidFill>
                  <a:srgbClr val="FFD966"/>
                </a:solidFill>
                <a:latin typeface="Arial" panose="020B0604020202020204" pitchFamily="34" charset="0"/>
                <a:cs typeface="Arial" panose="020B0604020202020204" pitchFamily="34" charset="0"/>
              </a:rPr>
              <a:t>Milestone</a:t>
            </a:r>
          </a:p>
        </p:txBody>
      </p:sp>
      <p:sp>
        <p:nvSpPr>
          <p:cNvPr id="47" name="Textfeld 46">
            <a:extLst>
              <a:ext uri="{FF2B5EF4-FFF2-40B4-BE49-F238E27FC236}">
                <a16:creationId xmlns:a16="http://schemas.microsoft.com/office/drawing/2014/main" id="{28B2E7B8-23BB-F5B1-816C-9B0F8AA753B8}"/>
              </a:ext>
            </a:extLst>
          </p:cNvPr>
          <p:cNvSpPr txBox="1"/>
          <p:nvPr/>
        </p:nvSpPr>
        <p:spPr>
          <a:xfrm>
            <a:off x="7467051" y="4519625"/>
            <a:ext cx="1728762" cy="523220"/>
          </a:xfrm>
          <a:prstGeom prst="rect">
            <a:avLst/>
          </a:prstGeom>
          <a:noFill/>
        </p:spPr>
        <p:txBody>
          <a:bodyPr wrap="square">
            <a:spAutoFit/>
          </a:bodyPr>
          <a:lstStyle/>
          <a:p>
            <a:pPr algn="ctr"/>
            <a:r>
              <a:rPr lang="de-DE" sz="2800">
                <a:solidFill>
                  <a:srgbClr val="E5965F"/>
                </a:solidFill>
                <a:latin typeface="Arial" panose="020B0604020202020204" pitchFamily="34" charset="0"/>
                <a:cs typeface="Arial" panose="020B0604020202020204" pitchFamily="34" charset="0"/>
              </a:rPr>
              <a:t>Milestone</a:t>
            </a:r>
          </a:p>
        </p:txBody>
      </p:sp>
      <p:sp>
        <p:nvSpPr>
          <p:cNvPr id="48" name="Textfeld 47">
            <a:extLst>
              <a:ext uri="{FF2B5EF4-FFF2-40B4-BE49-F238E27FC236}">
                <a16:creationId xmlns:a16="http://schemas.microsoft.com/office/drawing/2014/main" id="{FAFC0E9B-F9B1-8E00-5A41-FA390CBD945A}"/>
              </a:ext>
            </a:extLst>
          </p:cNvPr>
          <p:cNvSpPr txBox="1"/>
          <p:nvPr/>
        </p:nvSpPr>
        <p:spPr>
          <a:xfrm>
            <a:off x="10438872" y="4512800"/>
            <a:ext cx="1728762" cy="523220"/>
          </a:xfrm>
          <a:prstGeom prst="rect">
            <a:avLst/>
          </a:prstGeom>
          <a:noFill/>
        </p:spPr>
        <p:txBody>
          <a:bodyPr wrap="square">
            <a:spAutoFit/>
          </a:bodyPr>
          <a:lstStyle/>
          <a:p>
            <a:pPr algn="ctr"/>
            <a:r>
              <a:rPr lang="de-DE" sz="2800">
                <a:solidFill>
                  <a:srgbClr val="843C0C"/>
                </a:solidFill>
                <a:latin typeface="Arial" panose="020B0604020202020204" pitchFamily="34" charset="0"/>
                <a:cs typeface="Arial" panose="020B0604020202020204" pitchFamily="34" charset="0"/>
              </a:rPr>
              <a:t>Milestone</a:t>
            </a:r>
          </a:p>
        </p:txBody>
      </p:sp>
      <p:sp>
        <p:nvSpPr>
          <p:cNvPr id="50" name="Textfeld 49">
            <a:extLst>
              <a:ext uri="{FF2B5EF4-FFF2-40B4-BE49-F238E27FC236}">
                <a16:creationId xmlns:a16="http://schemas.microsoft.com/office/drawing/2014/main" id="{B8F5E2B9-B334-2128-AA89-34CB39B54683}"/>
              </a:ext>
            </a:extLst>
          </p:cNvPr>
          <p:cNvSpPr txBox="1"/>
          <p:nvPr/>
        </p:nvSpPr>
        <p:spPr>
          <a:xfrm>
            <a:off x="5975902" y="1287213"/>
            <a:ext cx="1713951" cy="523220"/>
          </a:xfrm>
          <a:prstGeom prst="rect">
            <a:avLst/>
          </a:prstGeom>
          <a:noFill/>
        </p:spPr>
        <p:txBody>
          <a:bodyPr wrap="square">
            <a:spAutoFit/>
          </a:bodyPr>
          <a:lstStyle/>
          <a:p>
            <a:pPr algn="ctr"/>
            <a:r>
              <a:rPr lang="de-DE" sz="2800">
                <a:solidFill>
                  <a:srgbClr val="F7C3A0"/>
                </a:solidFill>
                <a:latin typeface="Arial" panose="020B0604020202020204" pitchFamily="34" charset="0"/>
                <a:cs typeface="Arial" panose="020B0604020202020204" pitchFamily="34" charset="0"/>
              </a:rPr>
              <a:t>Milestone</a:t>
            </a:r>
          </a:p>
        </p:txBody>
      </p:sp>
      <p:sp>
        <p:nvSpPr>
          <p:cNvPr id="51" name="Textfeld 50">
            <a:extLst>
              <a:ext uri="{FF2B5EF4-FFF2-40B4-BE49-F238E27FC236}">
                <a16:creationId xmlns:a16="http://schemas.microsoft.com/office/drawing/2014/main" id="{69CB3361-B1B6-D54D-71A9-63AF218246EC}"/>
              </a:ext>
            </a:extLst>
          </p:cNvPr>
          <p:cNvSpPr txBox="1"/>
          <p:nvPr/>
        </p:nvSpPr>
        <p:spPr>
          <a:xfrm>
            <a:off x="8981626" y="1287213"/>
            <a:ext cx="1713951" cy="523220"/>
          </a:xfrm>
          <a:prstGeom prst="rect">
            <a:avLst/>
          </a:prstGeom>
          <a:noFill/>
        </p:spPr>
        <p:txBody>
          <a:bodyPr wrap="square">
            <a:spAutoFit/>
          </a:bodyPr>
          <a:lstStyle/>
          <a:p>
            <a:pPr algn="ctr"/>
            <a:r>
              <a:rPr lang="de-DE" sz="2800">
                <a:solidFill>
                  <a:srgbClr val="C65B13"/>
                </a:solidFill>
                <a:latin typeface="Arial" panose="020B0604020202020204" pitchFamily="34" charset="0"/>
                <a:cs typeface="Arial" panose="020B0604020202020204" pitchFamily="34" charset="0"/>
              </a:rPr>
              <a:t>Milestone</a:t>
            </a:r>
          </a:p>
        </p:txBody>
      </p:sp>
      <mc:AlternateContent xmlns:mc="http://schemas.openxmlformats.org/markup-compatibility/2006" xmlns:pslz="http://schemas.microsoft.com/office/powerpoint/2016/slidezoom">
        <mc:Choice Requires="pslz">
          <p:graphicFrame>
            <p:nvGraphicFramePr>
              <p:cNvPr id="5" name="Folienzoom 4">
                <a:extLst>
                  <a:ext uri="{FF2B5EF4-FFF2-40B4-BE49-F238E27FC236}">
                    <a16:creationId xmlns:a16="http://schemas.microsoft.com/office/drawing/2014/main" id="{C8E03CE1-7D00-C984-5524-A9796C5AD868}"/>
                  </a:ext>
                </a:extLst>
              </p:cNvPr>
              <p:cNvGraphicFramePr>
                <a:graphicFrameLocks noChangeAspect="1"/>
              </p:cNvGraphicFramePr>
              <p:nvPr>
                <p:extLst>
                  <p:ext uri="{D42A27DB-BD31-4B8C-83A1-F6EECF244321}">
                    <p14:modId xmlns:p14="http://schemas.microsoft.com/office/powerpoint/2010/main" val="1186861846"/>
                  </p:ext>
                </p:extLst>
              </p:nvPr>
            </p:nvGraphicFramePr>
            <p:xfrm>
              <a:off x="11318242" y="3473354"/>
              <a:ext cx="81278" cy="45719"/>
            </p:xfrm>
            <a:graphic>
              <a:graphicData uri="http://schemas.microsoft.com/office/powerpoint/2016/slidezoom">
                <pslz:sldZm>
                  <pslz:sldZmObj sldId="280" cId="3959712910">
                    <pslz:zmPr id="{4062BD52-90C9-49CF-B8D1-E2D5E556FC81}" returnToParent="0" transitionDur="1000">
                      <p166:blipFill xmlns:p166="http://schemas.microsoft.com/office/powerpoint/2016/6/main">
                        <a:blip r:embed="rId3"/>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xmlns="">
          <p:pic>
            <p:nvPicPr>
              <p:cNvPr id="5" name="Folienzoom 4">
                <a:hlinkClick r:id="rId4" action="ppaction://hlinksldjump"/>
                <a:extLst>
                  <a:ext uri="{FF2B5EF4-FFF2-40B4-BE49-F238E27FC236}">
                    <a16:creationId xmlns:a16="http://schemas.microsoft.com/office/drawing/2014/main" id="{C8E03CE1-7D00-C984-5524-A9796C5AD868}"/>
                  </a:ext>
                </a:extLst>
              </p:cNvPr>
              <p:cNvPicPr>
                <a:picLocks noGrp="1" noRot="1" noChangeAspect="1" noMove="1" noResize="1" noEditPoints="1" noAdjustHandles="1" noChangeArrowheads="1" noChangeShapeType="1"/>
              </p:cNvPicPr>
              <p:nvPr/>
            </p:nvPicPr>
            <p:blipFill>
              <a:blip r:embed="rId5"/>
              <a:stretch>
                <a:fillRect/>
              </a:stretch>
            </p:blipFill>
            <p:spPr>
              <a:xfrm>
                <a:off x="11318242" y="3473354"/>
                <a:ext cx="81278" cy="45719"/>
              </a:xfrm>
              <a:prstGeom prst="rect">
                <a:avLst/>
              </a:prstGeom>
              <a:ln w="3175">
                <a:solidFill>
                  <a:prstClr val="ltGray"/>
                </a:solidFill>
              </a:ln>
            </p:spPr>
          </p:pic>
        </mc:Fallback>
      </mc:AlternateContent>
    </p:spTree>
    <p:extLst>
      <p:ext uri="{BB962C8B-B14F-4D97-AF65-F5344CB8AC3E}">
        <p14:creationId xmlns:p14="http://schemas.microsoft.com/office/powerpoint/2010/main" val="62159786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D76FDB4-9780-119B-C921-33309AB76FA4}"/>
              </a:ext>
            </a:extLst>
          </p:cNvPr>
          <p:cNvSpPr txBox="1"/>
          <p:nvPr/>
        </p:nvSpPr>
        <p:spPr>
          <a:xfrm>
            <a:off x="2080460" y="852237"/>
            <a:ext cx="76450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cs typeface="Calibri"/>
              </a:rPr>
              <a:t>Buffer </a:t>
            </a:r>
            <a:r>
              <a:rPr lang="de-DE" err="1">
                <a:cs typeface="Calibri"/>
              </a:rPr>
              <a:t>weeks</a:t>
            </a:r>
            <a:r>
              <a:rPr lang="de-DE">
                <a:cs typeface="Calibri"/>
              </a:rPr>
              <a:t> </a:t>
            </a:r>
          </a:p>
        </p:txBody>
      </p:sp>
    </p:spTree>
    <p:extLst>
      <p:ext uri="{BB962C8B-B14F-4D97-AF65-F5344CB8AC3E}">
        <p14:creationId xmlns:p14="http://schemas.microsoft.com/office/powerpoint/2010/main" val="3959712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0F41C4E2-14E0-F387-7CE9-D38DCF0D555B}"/>
              </a:ext>
            </a:extLst>
          </p:cNvPr>
          <p:cNvSpPr txBox="1"/>
          <p:nvPr/>
        </p:nvSpPr>
        <p:spPr>
          <a:xfrm>
            <a:off x="0" y="486574"/>
            <a:ext cx="12192000" cy="523220"/>
          </a:xfrm>
          <a:prstGeom prst="rect">
            <a:avLst/>
          </a:prstGeom>
          <a:noFill/>
        </p:spPr>
        <p:txBody>
          <a:bodyPr wrap="square">
            <a:spAutoFit/>
          </a:bodyPr>
          <a:lstStyle/>
          <a:p>
            <a:r>
              <a:rPr lang="de-DE" sz="2800" dirty="0">
                <a:latin typeface="Arial" panose="020B0604020202020204" pitchFamily="34" charset="0"/>
                <a:cs typeface="Arial" panose="020B0604020202020204" pitchFamily="34" charset="0"/>
              </a:rPr>
              <a:t>	</a:t>
            </a:r>
            <a:r>
              <a:rPr lang="de-DE" sz="2800" dirty="0" err="1">
                <a:latin typeface="Arial" panose="020B0604020202020204" pitchFamily="34" charset="0"/>
                <a:cs typeface="Arial" panose="020B0604020202020204" pitchFamily="34" charset="0"/>
              </a:rPr>
              <a:t>Disadvantages</a:t>
            </a:r>
            <a:r>
              <a:rPr lang="de-DE" sz="2800" dirty="0">
                <a:latin typeface="Arial" panose="020B0604020202020204" pitchFamily="34" charset="0"/>
                <a:cs typeface="Arial" panose="020B0604020202020204" pitchFamily="34" charset="0"/>
              </a:rPr>
              <a:t> </a:t>
            </a:r>
            <a:r>
              <a:rPr lang="de-DE" sz="2800" dirty="0" err="1">
                <a:latin typeface="Arial" panose="020B0604020202020204" pitchFamily="34" charset="0"/>
                <a:cs typeface="Arial" panose="020B0604020202020204" pitchFamily="34" charset="0"/>
              </a:rPr>
              <a:t>of</a:t>
            </a:r>
            <a:r>
              <a:rPr lang="de-DE" sz="2800" dirty="0">
                <a:latin typeface="Arial" panose="020B0604020202020204" pitchFamily="34" charset="0"/>
                <a:cs typeface="Arial" panose="020B0604020202020204" pitchFamily="34" charset="0"/>
              </a:rPr>
              <a:t> </a:t>
            </a:r>
            <a:r>
              <a:rPr lang="de-DE" sz="2800" dirty="0" err="1">
                <a:latin typeface="Arial" panose="020B0604020202020204" pitchFamily="34" charset="0"/>
                <a:cs typeface="Arial" panose="020B0604020202020204" pitchFamily="34" charset="0"/>
              </a:rPr>
              <a:t>the</a:t>
            </a:r>
            <a:r>
              <a:rPr lang="de-DE" sz="2800" dirty="0">
                <a:latin typeface="Arial" panose="020B0604020202020204" pitchFamily="34" charset="0"/>
                <a:cs typeface="Arial" panose="020B0604020202020204" pitchFamily="34" charset="0"/>
              </a:rPr>
              <a:t> Method</a:t>
            </a:r>
          </a:p>
        </p:txBody>
      </p:sp>
      <p:cxnSp>
        <p:nvCxnSpPr>
          <p:cNvPr id="3" name="Gerader Verbinder 2">
            <a:extLst>
              <a:ext uri="{FF2B5EF4-FFF2-40B4-BE49-F238E27FC236}">
                <a16:creationId xmlns:a16="http://schemas.microsoft.com/office/drawing/2014/main" id="{397061EC-9A1B-7A34-EF89-C6E03063CD60}"/>
              </a:ext>
            </a:extLst>
          </p:cNvPr>
          <p:cNvCxnSpPr/>
          <p:nvPr/>
        </p:nvCxnSpPr>
        <p:spPr>
          <a:xfrm>
            <a:off x="0" y="1004415"/>
            <a:ext cx="12269096" cy="0"/>
          </a:xfrm>
          <a:prstGeom prst="line">
            <a:avLst/>
          </a:prstGeom>
          <a:ln w="12700"/>
        </p:spPr>
        <p:style>
          <a:lnRef idx="1">
            <a:schemeClr val="dk1"/>
          </a:lnRef>
          <a:fillRef idx="0">
            <a:schemeClr val="dk1"/>
          </a:fillRef>
          <a:effectRef idx="0">
            <a:schemeClr val="dk1"/>
          </a:effectRef>
          <a:fontRef idx="minor">
            <a:schemeClr val="tx1"/>
          </a:fontRef>
        </p:style>
      </p:cxnSp>
      <p:sp>
        <p:nvSpPr>
          <p:cNvPr id="7" name="Textfeld 6">
            <a:extLst>
              <a:ext uri="{FF2B5EF4-FFF2-40B4-BE49-F238E27FC236}">
                <a16:creationId xmlns:a16="http://schemas.microsoft.com/office/drawing/2014/main" id="{907BB14F-53D5-85F1-7AA2-E40845B95CC8}"/>
              </a:ext>
            </a:extLst>
          </p:cNvPr>
          <p:cNvSpPr txBox="1"/>
          <p:nvPr/>
        </p:nvSpPr>
        <p:spPr>
          <a:xfrm>
            <a:off x="167341" y="1697318"/>
            <a:ext cx="11528541" cy="646331"/>
          </a:xfrm>
          <a:prstGeom prst="rect">
            <a:avLst/>
          </a:prstGeom>
          <a:noFill/>
        </p:spPr>
        <p:txBody>
          <a:bodyPr wrap="none" rtlCol="0">
            <a:spAutoFit/>
          </a:bodyPr>
          <a:lstStyle/>
          <a:p>
            <a:pPr marL="285750" indent="-285750">
              <a:buFontTx/>
              <a:buChar char="-"/>
            </a:pPr>
            <a:r>
              <a:rPr lang="de-DE" dirty="0"/>
              <a:t>Proteins </a:t>
            </a:r>
            <a:r>
              <a:rPr lang="de-DE" dirty="0" err="1"/>
              <a:t>with</a:t>
            </a:r>
            <a:r>
              <a:rPr lang="de-DE" dirty="0"/>
              <a:t> leak </a:t>
            </a:r>
            <a:r>
              <a:rPr lang="de-DE" dirty="0" err="1"/>
              <a:t>interaction</a:t>
            </a:r>
            <a:r>
              <a:rPr lang="de-DE" dirty="0"/>
              <a:t> (</a:t>
            </a:r>
            <a:r>
              <a:rPr lang="de-DE" dirty="0" err="1"/>
              <a:t>low</a:t>
            </a:r>
            <a:r>
              <a:rPr lang="de-DE" dirty="0"/>
              <a:t> </a:t>
            </a:r>
            <a:r>
              <a:rPr lang="de-DE" dirty="0" err="1"/>
              <a:t>abondents</a:t>
            </a:r>
            <a:r>
              <a:rPr lang="de-DE" dirty="0"/>
              <a:t>) </a:t>
            </a:r>
            <a:r>
              <a:rPr lang="de-DE" dirty="0" err="1"/>
              <a:t>can</a:t>
            </a:r>
            <a:r>
              <a:rPr lang="de-DE" dirty="0"/>
              <a:t> </a:t>
            </a:r>
            <a:r>
              <a:rPr lang="de-DE" dirty="0" err="1"/>
              <a:t>be</a:t>
            </a:r>
            <a:r>
              <a:rPr lang="de-DE" dirty="0"/>
              <a:t> </a:t>
            </a:r>
            <a:r>
              <a:rPr lang="de-DE" dirty="0" err="1"/>
              <a:t>missed</a:t>
            </a:r>
            <a:endParaRPr lang="de-DE" dirty="0"/>
          </a:p>
          <a:p>
            <a:pPr marL="285750" indent="-285750">
              <a:buFontTx/>
              <a:buChar char="-"/>
            </a:pPr>
            <a:r>
              <a:rPr lang="de-DE" dirty="0"/>
              <a:t>Can not </a:t>
            </a:r>
            <a:r>
              <a:rPr lang="de-DE" dirty="0" err="1"/>
              <a:t>assess</a:t>
            </a:r>
            <a:r>
              <a:rPr lang="de-DE" dirty="0"/>
              <a:t> RBP </a:t>
            </a:r>
            <a:r>
              <a:rPr lang="de-DE" dirty="0" err="1"/>
              <a:t>affinity</a:t>
            </a:r>
            <a:r>
              <a:rPr lang="de-DE" dirty="0"/>
              <a:t> and </a:t>
            </a:r>
            <a:r>
              <a:rPr lang="de-DE" dirty="0" err="1"/>
              <a:t>specifity</a:t>
            </a:r>
            <a:r>
              <a:rPr lang="de-DE" dirty="0"/>
              <a:t> -&gt; </a:t>
            </a:r>
            <a:r>
              <a:rPr lang="de-DE" dirty="0" err="1"/>
              <a:t>has</a:t>
            </a:r>
            <a:r>
              <a:rPr lang="de-DE" dirty="0"/>
              <a:t> to </a:t>
            </a:r>
            <a:r>
              <a:rPr lang="de-DE" dirty="0" err="1"/>
              <a:t>examine</a:t>
            </a:r>
            <a:r>
              <a:rPr lang="de-DE" dirty="0"/>
              <a:t> </a:t>
            </a:r>
            <a:r>
              <a:rPr lang="de-DE" dirty="0" err="1"/>
              <a:t>each</a:t>
            </a:r>
            <a:r>
              <a:rPr lang="de-DE" dirty="0"/>
              <a:t> </a:t>
            </a:r>
            <a:r>
              <a:rPr lang="de-DE" dirty="0" err="1"/>
              <a:t>protein</a:t>
            </a:r>
            <a:r>
              <a:rPr lang="de-DE" dirty="0"/>
              <a:t> </a:t>
            </a:r>
            <a:r>
              <a:rPr lang="de-DE" dirty="0" err="1"/>
              <a:t>individuals</a:t>
            </a:r>
            <a:r>
              <a:rPr lang="de-DE" dirty="0"/>
              <a:t> (</a:t>
            </a:r>
            <a:r>
              <a:rPr lang="de-DE" dirty="0" err="1"/>
              <a:t>functional</a:t>
            </a:r>
            <a:r>
              <a:rPr lang="de-DE" dirty="0"/>
              <a:t> follow </a:t>
            </a:r>
            <a:r>
              <a:rPr lang="de-DE" dirty="0" err="1"/>
              <a:t>up</a:t>
            </a:r>
            <a:r>
              <a:rPr lang="de-DE" dirty="0"/>
              <a:t> </a:t>
            </a:r>
            <a:r>
              <a:rPr lang="de-DE" dirty="0" err="1"/>
              <a:t>experiments</a:t>
            </a:r>
            <a:r>
              <a:rPr lang="de-DE" dirty="0"/>
              <a:t>)</a:t>
            </a:r>
          </a:p>
        </p:txBody>
      </p:sp>
    </p:spTree>
    <p:extLst>
      <p:ext uri="{BB962C8B-B14F-4D97-AF65-F5344CB8AC3E}">
        <p14:creationId xmlns:p14="http://schemas.microsoft.com/office/powerpoint/2010/main" val="192123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FF3B2546-F756-BB4F-46EE-25E2A134ED0D}"/>
              </a:ext>
            </a:extLst>
          </p:cNvPr>
          <p:cNvSpPr/>
          <p:nvPr/>
        </p:nvSpPr>
        <p:spPr>
          <a:xfrm>
            <a:off x="-3999544" y="-693420"/>
            <a:ext cx="8306834" cy="8244840"/>
          </a:xfrm>
          <a:prstGeom prst="ellipse">
            <a:avLst/>
          </a:prstGeom>
          <a:solidFill>
            <a:srgbClr val="EFB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A3EB582-21F3-6C8B-097F-E5F173AD1E8B}"/>
              </a:ext>
            </a:extLst>
          </p:cNvPr>
          <p:cNvSpPr>
            <a:spLocks noGrp="1"/>
          </p:cNvSpPr>
          <p:nvPr>
            <p:ph type="title"/>
          </p:nvPr>
        </p:nvSpPr>
        <p:spPr>
          <a:xfrm>
            <a:off x="686834" y="1153572"/>
            <a:ext cx="3200400" cy="4461163"/>
          </a:xfrm>
        </p:spPr>
        <p:txBody>
          <a:bodyPr>
            <a:normAutofit/>
          </a:bodyPr>
          <a:lstStyle/>
          <a:p>
            <a:r>
              <a:rPr lang="de-DE">
                <a:solidFill>
                  <a:srgbClr val="FFFFFF"/>
                </a:solidFill>
              </a:rPr>
              <a:t>Team Organisation</a:t>
            </a:r>
          </a:p>
        </p:txBody>
      </p:sp>
      <p:sp>
        <p:nvSpPr>
          <p:cNvPr id="3" name="Inhaltsplatzhalter 2">
            <a:extLst>
              <a:ext uri="{FF2B5EF4-FFF2-40B4-BE49-F238E27FC236}">
                <a16:creationId xmlns:a16="http://schemas.microsoft.com/office/drawing/2014/main" id="{328E1D08-AEA0-619C-16F4-2A117C06C6E8}"/>
              </a:ext>
            </a:extLst>
          </p:cNvPr>
          <p:cNvSpPr>
            <a:spLocks noGrp="1"/>
          </p:cNvSpPr>
          <p:nvPr>
            <p:ph idx="1"/>
          </p:nvPr>
        </p:nvSpPr>
        <p:spPr>
          <a:xfrm>
            <a:off x="4447308" y="591344"/>
            <a:ext cx="6906491" cy="5585619"/>
          </a:xfrm>
        </p:spPr>
        <p:txBody>
          <a:bodyPr anchor="ctr">
            <a:normAutofit/>
          </a:bodyPr>
          <a:lstStyle/>
          <a:p>
            <a:pPr marL="0" indent="0">
              <a:buNone/>
            </a:pPr>
            <a:r>
              <a:rPr lang="en-GB" b="1" dirty="0"/>
              <a:t>   at least one meeting per week</a:t>
            </a:r>
          </a:p>
          <a:p>
            <a:pPr lvl="1">
              <a:lnSpc>
                <a:spcPct val="150000"/>
              </a:lnSpc>
              <a:buClr>
                <a:srgbClr val="EFB979"/>
              </a:buClr>
              <a:buFont typeface="Courier New" panose="02070309020205020404" pitchFamily="49" charset="0"/>
              <a:buChar char="o"/>
            </a:pPr>
            <a:r>
              <a:rPr lang="en-GB" dirty="0"/>
              <a:t>Meeting on Wednesday before </a:t>
            </a:r>
            <a:r>
              <a:rPr lang="en-GB" dirty="0" err="1"/>
              <a:t>tutorium</a:t>
            </a:r>
            <a:endParaRPr lang="en-GB" dirty="0"/>
          </a:p>
          <a:p>
            <a:pPr lvl="1">
              <a:lnSpc>
                <a:spcPct val="150000"/>
              </a:lnSpc>
              <a:buClr>
                <a:srgbClr val="EFB979"/>
              </a:buClr>
              <a:buFont typeface="Courier New" panose="02070309020205020404" pitchFamily="49" charset="0"/>
              <a:buChar char="o"/>
            </a:pPr>
            <a:r>
              <a:rPr lang="en-GB" dirty="0"/>
              <a:t>Presenting achievements of the last week </a:t>
            </a:r>
          </a:p>
          <a:p>
            <a:pPr lvl="1">
              <a:lnSpc>
                <a:spcPct val="150000"/>
              </a:lnSpc>
              <a:buClr>
                <a:srgbClr val="EFB979"/>
              </a:buClr>
              <a:buFont typeface="Courier New" panose="02070309020205020404" pitchFamily="49" charset="0"/>
              <a:buChar char="o"/>
            </a:pPr>
            <a:r>
              <a:rPr lang="en-GB" dirty="0"/>
              <a:t>Collect questions for </a:t>
            </a:r>
            <a:r>
              <a:rPr lang="en-GB" dirty="0" err="1"/>
              <a:t>tutorium</a:t>
            </a:r>
            <a:endParaRPr lang="en-GB" dirty="0"/>
          </a:p>
          <a:p>
            <a:pPr lvl="1">
              <a:lnSpc>
                <a:spcPct val="150000"/>
              </a:lnSpc>
              <a:buClr>
                <a:srgbClr val="EFB979"/>
              </a:buClr>
              <a:buFont typeface="Courier New" panose="02070309020205020404" pitchFamily="49" charset="0"/>
              <a:buChar char="o"/>
            </a:pPr>
            <a:r>
              <a:rPr lang="en-GB" dirty="0"/>
              <a:t>Use GitHub for organisation </a:t>
            </a:r>
          </a:p>
          <a:p>
            <a:endParaRPr lang="de-DE" dirty="0"/>
          </a:p>
        </p:txBody>
      </p:sp>
    </p:spTree>
    <p:extLst>
      <p:ext uri="{BB962C8B-B14F-4D97-AF65-F5344CB8AC3E}">
        <p14:creationId xmlns:p14="http://schemas.microsoft.com/office/powerpoint/2010/main" val="182414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A2FEAA-4E6F-B4A2-C0AC-C0FEC26D19BA}"/>
              </a:ext>
            </a:extLst>
          </p:cNvPr>
          <p:cNvSpPr>
            <a:spLocks noGrp="1"/>
          </p:cNvSpPr>
          <p:nvPr>
            <p:ph type="title"/>
          </p:nvPr>
        </p:nvSpPr>
        <p:spPr>
          <a:xfrm>
            <a:off x="630936" y="639520"/>
            <a:ext cx="3429000" cy="1719072"/>
          </a:xfrm>
        </p:spPr>
        <p:txBody>
          <a:bodyPr anchor="b">
            <a:normAutofit/>
          </a:bodyPr>
          <a:lstStyle/>
          <a:p>
            <a:r>
              <a:rPr lang="de-DE" sz="4200"/>
              <a:t>RNA-binding proteins (RBP)</a:t>
            </a:r>
          </a:p>
        </p:txBody>
      </p:sp>
      <p:sp>
        <p:nvSpPr>
          <p:cNvPr id="3" name="Inhaltsplatzhalter 2">
            <a:extLst>
              <a:ext uri="{FF2B5EF4-FFF2-40B4-BE49-F238E27FC236}">
                <a16:creationId xmlns:a16="http://schemas.microsoft.com/office/drawing/2014/main" id="{09BD0F83-814E-27EC-930C-D2F8C47233AB}"/>
              </a:ext>
            </a:extLst>
          </p:cNvPr>
          <p:cNvSpPr>
            <a:spLocks noGrp="1"/>
          </p:cNvSpPr>
          <p:nvPr>
            <p:ph idx="1"/>
          </p:nvPr>
        </p:nvSpPr>
        <p:spPr>
          <a:xfrm>
            <a:off x="630936" y="2902940"/>
            <a:ext cx="3429000" cy="3410712"/>
          </a:xfrm>
        </p:spPr>
        <p:txBody>
          <a:bodyPr anchor="t">
            <a:normAutofit/>
          </a:bodyPr>
          <a:lstStyle/>
          <a:p>
            <a:r>
              <a:rPr lang="de-DE" sz="2200" dirty="0"/>
              <a:t>RBP </a:t>
            </a:r>
            <a:r>
              <a:rPr lang="de-DE" sz="2200" dirty="0" err="1"/>
              <a:t>family</a:t>
            </a:r>
            <a:r>
              <a:rPr lang="de-DE" sz="2200" dirty="0"/>
              <a:t> </a:t>
            </a:r>
            <a:r>
              <a:rPr lang="de-DE" sz="2200" dirty="0" err="1"/>
              <a:t>is</a:t>
            </a:r>
            <a:r>
              <a:rPr lang="de-DE" sz="2200" dirty="0"/>
              <a:t> </a:t>
            </a:r>
            <a:r>
              <a:rPr lang="de-DE" sz="2200" dirty="0" err="1"/>
              <a:t>one</a:t>
            </a:r>
            <a:r>
              <a:rPr lang="de-DE" sz="2200" dirty="0"/>
              <a:t> </a:t>
            </a:r>
            <a:r>
              <a:rPr lang="de-DE" sz="2200" dirty="0" err="1"/>
              <a:t>of</a:t>
            </a:r>
            <a:r>
              <a:rPr lang="de-DE" sz="2200" dirty="0"/>
              <a:t> </a:t>
            </a:r>
            <a:r>
              <a:rPr lang="de-DE" sz="2200" dirty="0" err="1"/>
              <a:t>the</a:t>
            </a:r>
            <a:r>
              <a:rPr lang="de-DE" sz="2200" dirty="0"/>
              <a:t> </a:t>
            </a:r>
            <a:r>
              <a:rPr lang="de-DE" sz="2200" dirty="0" err="1"/>
              <a:t>largest</a:t>
            </a:r>
            <a:r>
              <a:rPr lang="de-DE" sz="2200" dirty="0"/>
              <a:t> in </a:t>
            </a:r>
            <a:r>
              <a:rPr lang="de-DE" sz="2200" dirty="0" err="1"/>
              <a:t>the</a:t>
            </a:r>
            <a:r>
              <a:rPr lang="de-DE" sz="2200" dirty="0"/>
              <a:t> </a:t>
            </a:r>
            <a:r>
              <a:rPr lang="de-DE" sz="2200" dirty="0" err="1"/>
              <a:t>cell</a:t>
            </a:r>
            <a:r>
              <a:rPr lang="de-DE" sz="2200" dirty="0"/>
              <a:t> </a:t>
            </a:r>
          </a:p>
          <a:p>
            <a:r>
              <a:rPr lang="de-DE" sz="2200" dirty="0"/>
              <a:t>&gt;4000 RBPs </a:t>
            </a:r>
            <a:r>
              <a:rPr lang="de-DE" sz="2200" dirty="0" err="1"/>
              <a:t>are</a:t>
            </a:r>
            <a:r>
              <a:rPr lang="de-DE" sz="2200" dirty="0"/>
              <a:t> </a:t>
            </a:r>
            <a:r>
              <a:rPr lang="de-DE" sz="2200" dirty="0" err="1"/>
              <a:t>already</a:t>
            </a:r>
            <a:r>
              <a:rPr lang="de-DE" sz="2200" dirty="0"/>
              <a:t> </a:t>
            </a:r>
            <a:r>
              <a:rPr lang="de-DE" sz="2200" dirty="0" err="1"/>
              <a:t>found</a:t>
            </a:r>
            <a:endParaRPr lang="de-DE" sz="2200" dirty="0"/>
          </a:p>
          <a:p>
            <a:r>
              <a:rPr lang="de-DE" sz="2200" dirty="0"/>
              <a:t>Control RNA </a:t>
            </a:r>
            <a:r>
              <a:rPr lang="de-DE" sz="2200" dirty="0" err="1"/>
              <a:t>life</a:t>
            </a:r>
            <a:r>
              <a:rPr lang="de-DE" sz="2200" dirty="0"/>
              <a:t>, </a:t>
            </a:r>
            <a:r>
              <a:rPr lang="de-DE" sz="2200" dirty="0" err="1"/>
              <a:t>function</a:t>
            </a:r>
            <a:r>
              <a:rPr lang="de-DE" sz="2200" dirty="0"/>
              <a:t>, </a:t>
            </a:r>
            <a:r>
              <a:rPr lang="de-DE" sz="2200" dirty="0" err="1"/>
              <a:t>efficiency</a:t>
            </a:r>
            <a:r>
              <a:rPr lang="de-DE" sz="2200" dirty="0"/>
              <a:t> -&gt; </a:t>
            </a:r>
            <a:r>
              <a:rPr lang="de-DE" sz="2200" dirty="0" err="1"/>
              <a:t>house-keeping</a:t>
            </a:r>
            <a:r>
              <a:rPr lang="de-DE" sz="2200" dirty="0"/>
              <a:t> </a:t>
            </a:r>
            <a:r>
              <a:rPr lang="de-DE" sz="2200" dirty="0" err="1"/>
              <a:t>role</a:t>
            </a:r>
            <a:r>
              <a:rPr lang="de-DE" sz="2200" dirty="0"/>
              <a:t> </a:t>
            </a:r>
          </a:p>
          <a:p>
            <a:r>
              <a:rPr lang="de-DE" sz="2200" dirty="0"/>
              <a:t>Extensive </a:t>
            </a:r>
            <a:r>
              <a:rPr lang="de-DE" sz="2200" dirty="0" err="1"/>
              <a:t>regulatory</a:t>
            </a:r>
            <a:r>
              <a:rPr lang="de-DE" sz="2200" dirty="0"/>
              <a:t> </a:t>
            </a:r>
            <a:r>
              <a:rPr lang="de-DE" sz="2200" dirty="0" err="1"/>
              <a:t>networks</a:t>
            </a:r>
            <a:endParaRPr lang="de-DE" sz="2200" dirty="0"/>
          </a:p>
        </p:txBody>
      </p:sp>
      <p:pic>
        <p:nvPicPr>
          <p:cNvPr id="5" name="Grafik 4" descr="Ein Bild, das Diagramm enthält.&#10;&#10;Automatisch generierte Beschreibung">
            <a:extLst>
              <a:ext uri="{FF2B5EF4-FFF2-40B4-BE49-F238E27FC236}">
                <a16:creationId xmlns:a16="http://schemas.microsoft.com/office/drawing/2014/main" id="{04544290-678A-9B11-861C-6CC095F94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969550"/>
            <a:ext cx="6903720" cy="4918900"/>
          </a:xfrm>
          <a:prstGeom prst="rect">
            <a:avLst/>
          </a:prstGeom>
        </p:spPr>
      </p:pic>
      <p:sp>
        <p:nvSpPr>
          <p:cNvPr id="4" name="Rechteck 3">
            <a:extLst>
              <a:ext uri="{FF2B5EF4-FFF2-40B4-BE49-F238E27FC236}">
                <a16:creationId xmlns:a16="http://schemas.microsoft.com/office/drawing/2014/main" id="{64A1A5FD-77EB-F7A5-920E-9CD738319F15}"/>
              </a:ext>
            </a:extLst>
          </p:cNvPr>
          <p:cNvSpPr/>
          <p:nvPr/>
        </p:nvSpPr>
        <p:spPr>
          <a:xfrm>
            <a:off x="530942" y="2438400"/>
            <a:ext cx="3528994" cy="2310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7" name="Flussdiagramm: Lochstreifen 6">
            <a:extLst>
              <a:ext uri="{FF2B5EF4-FFF2-40B4-BE49-F238E27FC236}">
                <a16:creationId xmlns:a16="http://schemas.microsoft.com/office/drawing/2014/main" id="{5F930623-0B13-796F-8670-C27BFA810901}"/>
              </a:ext>
            </a:extLst>
          </p:cNvPr>
          <p:cNvSpPr/>
          <p:nvPr/>
        </p:nvSpPr>
        <p:spPr>
          <a:xfrm>
            <a:off x="766489" y="2522562"/>
            <a:ext cx="3008671" cy="138964"/>
          </a:xfrm>
          <a:prstGeom prst="flowChartPunchedTape">
            <a:avLst/>
          </a:prstGeom>
          <a:solidFill>
            <a:srgbClr val="EFB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70A91DC6-00F4-3B27-6AA6-2667C475D43C}"/>
              </a:ext>
            </a:extLst>
          </p:cNvPr>
          <p:cNvSpPr txBox="1"/>
          <p:nvPr/>
        </p:nvSpPr>
        <p:spPr>
          <a:xfrm>
            <a:off x="4770120" y="5957726"/>
            <a:ext cx="6903720" cy="276999"/>
          </a:xfrm>
          <a:prstGeom prst="rect">
            <a:avLst/>
          </a:prstGeom>
          <a:noFill/>
        </p:spPr>
        <p:txBody>
          <a:bodyPr wrap="square" rtlCol="0">
            <a:spAutoFit/>
          </a:bodyPr>
          <a:lstStyle/>
          <a:p>
            <a:r>
              <a:rPr lang="de-DE" sz="1200" dirty="0"/>
              <a:t>F. Gebauer et. al (2020). RNA-</a:t>
            </a:r>
            <a:r>
              <a:rPr lang="de-DE" sz="1200" dirty="0" err="1"/>
              <a:t>binding</a:t>
            </a:r>
            <a:r>
              <a:rPr lang="de-DE" sz="1200" dirty="0"/>
              <a:t> </a:t>
            </a:r>
            <a:r>
              <a:rPr lang="de-DE" sz="1200" dirty="0" err="1"/>
              <a:t>proteins</a:t>
            </a:r>
            <a:r>
              <a:rPr lang="de-DE" sz="1200" dirty="0"/>
              <a:t> in human </a:t>
            </a:r>
            <a:r>
              <a:rPr lang="de-DE" sz="1200" dirty="0" err="1"/>
              <a:t>genetic</a:t>
            </a:r>
            <a:r>
              <a:rPr lang="de-DE" sz="1200" dirty="0"/>
              <a:t> </a:t>
            </a:r>
            <a:r>
              <a:rPr lang="de-DE" sz="1200" dirty="0" err="1"/>
              <a:t>disease</a:t>
            </a:r>
            <a:r>
              <a:rPr lang="de-DE" sz="1200" dirty="0"/>
              <a:t>  </a:t>
            </a:r>
          </a:p>
        </p:txBody>
      </p:sp>
    </p:spTree>
    <p:extLst>
      <p:ext uri="{BB962C8B-B14F-4D97-AF65-F5344CB8AC3E}">
        <p14:creationId xmlns:p14="http://schemas.microsoft.com/office/powerpoint/2010/main" val="361406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80C510-7E64-7687-2F59-DD3A42C095E3}"/>
              </a:ext>
            </a:extLst>
          </p:cNvPr>
          <p:cNvSpPr>
            <a:spLocks noGrp="1"/>
          </p:cNvSpPr>
          <p:nvPr>
            <p:ph type="title"/>
          </p:nvPr>
        </p:nvSpPr>
        <p:spPr>
          <a:xfrm>
            <a:off x="612648" y="1078992"/>
            <a:ext cx="5391912" cy="1536192"/>
          </a:xfrm>
        </p:spPr>
        <p:txBody>
          <a:bodyPr vert="horz" lIns="91440" tIns="45720" rIns="91440" bIns="45720" rtlCol="0" anchor="b">
            <a:normAutofit/>
          </a:bodyPr>
          <a:lstStyle/>
          <a:p>
            <a:r>
              <a:rPr lang="en-US" sz="5200" kern="1200" dirty="0">
                <a:solidFill>
                  <a:schemeClr val="tx1"/>
                </a:solidFill>
                <a:latin typeface="+mj-lt"/>
                <a:ea typeface="+mj-ea"/>
                <a:cs typeface="+mj-cs"/>
              </a:rPr>
              <a:t>RBP interaction with RNA</a:t>
            </a:r>
          </a:p>
        </p:txBody>
      </p:sp>
      <p:sp>
        <p:nvSpPr>
          <p:cNvPr id="4" name="Textplatzhalter 3">
            <a:extLst>
              <a:ext uri="{FF2B5EF4-FFF2-40B4-BE49-F238E27FC236}">
                <a16:creationId xmlns:a16="http://schemas.microsoft.com/office/drawing/2014/main" id="{0465011A-D00F-8D0E-38D3-CF8A7AB50955}"/>
              </a:ext>
            </a:extLst>
          </p:cNvPr>
          <p:cNvSpPr>
            <a:spLocks noGrp="1"/>
          </p:cNvSpPr>
          <p:nvPr>
            <p:ph type="body" sz="half" idx="2"/>
          </p:nvPr>
        </p:nvSpPr>
        <p:spPr>
          <a:xfrm>
            <a:off x="612648" y="3355848"/>
            <a:ext cx="6268770" cy="2825496"/>
          </a:xfrm>
        </p:spPr>
        <p:txBody>
          <a:bodyPr vert="horz" lIns="91440" tIns="45720" rIns="91440" bIns="45720" rtlCol="0">
            <a:normAutofit/>
          </a:bodyPr>
          <a:lstStyle/>
          <a:p>
            <a:pPr marL="285750" indent="-228600">
              <a:buFont typeface="Arial" panose="020B0604020202020204" pitchFamily="34" charset="0"/>
              <a:buChar char="•"/>
            </a:pPr>
            <a:r>
              <a:rPr lang="en-US" sz="2000" dirty="0"/>
              <a:t>Binding through hydrogen bonds &amp; Van der Waals interactions</a:t>
            </a:r>
          </a:p>
          <a:p>
            <a:pPr marL="285750" indent="-228600">
              <a:buFont typeface="Arial" panose="020B0604020202020204" pitchFamily="34" charset="0"/>
              <a:buChar char="•"/>
            </a:pPr>
            <a:r>
              <a:rPr lang="en-US" sz="2000" dirty="0"/>
              <a:t>Interactions occur dynamically -&gt; local rearrangements</a:t>
            </a:r>
          </a:p>
          <a:p>
            <a:pPr marL="285750" indent="-228600">
              <a:buFont typeface="Arial" panose="020B0604020202020204" pitchFamily="34" charset="0"/>
              <a:buChar char="•"/>
            </a:pPr>
            <a:r>
              <a:rPr lang="en-US" sz="2000" dirty="0"/>
              <a:t>4 typical types of interactions </a:t>
            </a:r>
          </a:p>
          <a:p>
            <a:pPr marL="285750" indent="-228600">
              <a:buFont typeface="Arial" panose="020B0604020202020204" pitchFamily="34" charset="0"/>
              <a:buChar char="•"/>
            </a:pPr>
            <a:r>
              <a:rPr lang="en-US" sz="2000" dirty="0"/>
              <a:t>Often RBPs have RNA binding domains</a:t>
            </a:r>
          </a:p>
          <a:p>
            <a:pPr marL="285750" indent="-228600">
              <a:buFont typeface="Arial" panose="020B0604020202020204" pitchFamily="34" charset="0"/>
              <a:buChar char="•"/>
            </a:pPr>
            <a:r>
              <a:rPr lang="en-US" sz="2000" dirty="0"/>
              <a:t>Combining multiple RNA binding domains in one RBP     -&gt; high specificity </a:t>
            </a:r>
          </a:p>
        </p:txBody>
      </p:sp>
      <p:pic>
        <p:nvPicPr>
          <p:cNvPr id="14" name="Grafik 13">
            <a:extLst>
              <a:ext uri="{FF2B5EF4-FFF2-40B4-BE49-F238E27FC236}">
                <a16:creationId xmlns:a16="http://schemas.microsoft.com/office/drawing/2014/main" id="{8C2436B6-9BBF-1729-969D-6CDDE14D438A}"/>
              </a:ext>
            </a:extLst>
          </p:cNvPr>
          <p:cNvPicPr>
            <a:picLocks noChangeAspect="1"/>
          </p:cNvPicPr>
          <p:nvPr/>
        </p:nvPicPr>
        <p:blipFill rotWithShape="1">
          <a:blip r:embed="rId3"/>
          <a:srcRect l="7208" t="3497" b="8079"/>
          <a:stretch/>
        </p:blipFill>
        <p:spPr>
          <a:xfrm>
            <a:off x="8251419" y="18288"/>
            <a:ext cx="3391871" cy="6950979"/>
          </a:xfrm>
          <a:prstGeom prst="rect">
            <a:avLst/>
          </a:prstGeom>
        </p:spPr>
      </p:pic>
      <p:sp>
        <p:nvSpPr>
          <p:cNvPr id="3" name="Rechteck 2">
            <a:extLst>
              <a:ext uri="{FF2B5EF4-FFF2-40B4-BE49-F238E27FC236}">
                <a16:creationId xmlns:a16="http://schemas.microsoft.com/office/drawing/2014/main" id="{D993DD8D-77E9-586F-C8EB-655763B0CED1}"/>
              </a:ext>
            </a:extLst>
          </p:cNvPr>
          <p:cNvSpPr/>
          <p:nvPr/>
        </p:nvSpPr>
        <p:spPr>
          <a:xfrm>
            <a:off x="612648" y="535071"/>
            <a:ext cx="695042" cy="139214"/>
          </a:xfrm>
          <a:prstGeom prst="rect">
            <a:avLst/>
          </a:prstGeom>
          <a:solidFill>
            <a:srgbClr val="EFB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3291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71CB7C-66F7-D67F-C1C3-2E860F81DAF9}"/>
              </a:ext>
            </a:extLst>
          </p:cNvPr>
          <p:cNvSpPr>
            <a:spLocks noGrp="1"/>
          </p:cNvSpPr>
          <p:nvPr>
            <p:ph type="title"/>
          </p:nvPr>
        </p:nvSpPr>
        <p:spPr>
          <a:xfrm>
            <a:off x="5223865" y="396303"/>
            <a:ext cx="5891348" cy="1783080"/>
          </a:xfrm>
        </p:spPr>
        <p:txBody>
          <a:bodyPr anchor="b">
            <a:normAutofit/>
          </a:bodyPr>
          <a:lstStyle/>
          <a:p>
            <a:r>
              <a:rPr lang="de-DE" sz="5400" dirty="0"/>
              <a:t>RBP </a:t>
            </a:r>
            <a:r>
              <a:rPr lang="de-DE" sz="5400" dirty="0" err="1"/>
              <a:t>related</a:t>
            </a:r>
            <a:r>
              <a:rPr lang="de-DE" sz="5400" dirty="0"/>
              <a:t> </a:t>
            </a:r>
            <a:r>
              <a:rPr lang="de-DE" sz="5400" dirty="0" err="1"/>
              <a:t>diseases</a:t>
            </a:r>
            <a:r>
              <a:rPr lang="de-DE" sz="5400" dirty="0"/>
              <a:t> </a:t>
            </a:r>
          </a:p>
        </p:txBody>
      </p:sp>
      <p:pic>
        <p:nvPicPr>
          <p:cNvPr id="5" name="Picture 4" descr="A row of samples for medical testing">
            <a:extLst>
              <a:ext uri="{FF2B5EF4-FFF2-40B4-BE49-F238E27FC236}">
                <a16:creationId xmlns:a16="http://schemas.microsoft.com/office/drawing/2014/main" id="{22266666-17E0-9A45-0462-9B0F4E727FF8}"/>
              </a:ext>
            </a:extLst>
          </p:cNvPr>
          <p:cNvPicPr>
            <a:picLocks noChangeAspect="1"/>
          </p:cNvPicPr>
          <p:nvPr/>
        </p:nvPicPr>
        <p:blipFill rotWithShape="1">
          <a:blip r:embed="rId3">
            <a:alphaModFix amt="85000"/>
            <a:extLst>
              <a:ext uri="{BEBA8EAE-BF5A-486C-A8C5-ECC9F3942E4B}">
                <a14:imgProps xmlns:a14="http://schemas.microsoft.com/office/drawing/2010/main">
                  <a14:imgLayer r:embed="rId4">
                    <a14:imgEffect>
                      <a14:sharpenSoften amount="13000"/>
                    </a14:imgEffect>
                    <a14:imgEffect>
                      <a14:colorTemperature colorTemp="7200"/>
                    </a14:imgEffect>
                    <a14:imgEffect>
                      <a14:saturation sat="150000"/>
                    </a14:imgEffect>
                  </a14:imgLayer>
                </a14:imgProps>
              </a:ext>
            </a:extLst>
          </a:blip>
          <a:srcRect l="48033" r="1034"/>
          <a:stretch/>
        </p:blipFill>
        <p:spPr>
          <a:xfrm>
            <a:off x="-29816"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Inhaltsplatzhalter 2">
            <a:extLst>
              <a:ext uri="{FF2B5EF4-FFF2-40B4-BE49-F238E27FC236}">
                <a16:creationId xmlns:a16="http://schemas.microsoft.com/office/drawing/2014/main" id="{07FF53C9-1EF6-0EA7-4F19-78D49C5B30B4}"/>
              </a:ext>
            </a:extLst>
          </p:cNvPr>
          <p:cNvSpPr>
            <a:spLocks noGrp="1"/>
          </p:cNvSpPr>
          <p:nvPr>
            <p:ph idx="1"/>
          </p:nvPr>
        </p:nvSpPr>
        <p:spPr>
          <a:xfrm>
            <a:off x="5223865" y="3178572"/>
            <a:ext cx="4243589" cy="3483864"/>
          </a:xfrm>
        </p:spPr>
        <p:txBody>
          <a:bodyPr>
            <a:normAutofit/>
          </a:bodyPr>
          <a:lstStyle/>
          <a:p>
            <a:r>
              <a:rPr lang="de-DE" sz="2200" dirty="0" err="1"/>
              <a:t>Mutations</a:t>
            </a:r>
            <a:r>
              <a:rPr lang="de-DE" sz="2200" dirty="0"/>
              <a:t> in RBP </a:t>
            </a:r>
            <a:r>
              <a:rPr lang="de-DE" sz="2200" dirty="0" err="1"/>
              <a:t>encoding</a:t>
            </a:r>
            <a:r>
              <a:rPr lang="de-DE" sz="2200" dirty="0"/>
              <a:t> genes </a:t>
            </a:r>
          </a:p>
          <a:p>
            <a:r>
              <a:rPr lang="de-DE" sz="2200" dirty="0" err="1"/>
              <a:t>Malfunction</a:t>
            </a:r>
            <a:r>
              <a:rPr lang="de-DE" sz="2200" dirty="0"/>
              <a:t> </a:t>
            </a:r>
            <a:r>
              <a:rPr lang="de-DE" sz="2200" dirty="0" err="1"/>
              <a:t>underlies</a:t>
            </a:r>
            <a:r>
              <a:rPr lang="de-DE" sz="2200" dirty="0"/>
              <a:t> </a:t>
            </a:r>
            <a:r>
              <a:rPr lang="de-DE" sz="2200" dirty="0" err="1"/>
              <a:t>origin</a:t>
            </a:r>
            <a:r>
              <a:rPr lang="de-DE" sz="2200" dirty="0"/>
              <a:t> </a:t>
            </a:r>
            <a:r>
              <a:rPr lang="de-DE" sz="2200" dirty="0" err="1"/>
              <a:t>of</a:t>
            </a:r>
            <a:r>
              <a:rPr lang="de-DE" sz="2200" dirty="0"/>
              <a:t> </a:t>
            </a:r>
            <a:r>
              <a:rPr lang="de-DE" sz="2200" dirty="0" err="1"/>
              <a:t>many</a:t>
            </a:r>
            <a:r>
              <a:rPr lang="de-DE" sz="2200" dirty="0"/>
              <a:t> </a:t>
            </a:r>
            <a:r>
              <a:rPr lang="de-DE" sz="2200" dirty="0" err="1"/>
              <a:t>diseases</a:t>
            </a:r>
            <a:endParaRPr lang="de-DE" sz="2200" dirty="0"/>
          </a:p>
          <a:p>
            <a:r>
              <a:rPr lang="de-DE" sz="2200" dirty="0"/>
              <a:t> Tissue </a:t>
            </a:r>
            <a:r>
              <a:rPr lang="de-DE" sz="2200" dirty="0" err="1"/>
              <a:t>specific</a:t>
            </a:r>
            <a:r>
              <a:rPr lang="de-DE" sz="2200" dirty="0"/>
              <a:t> </a:t>
            </a:r>
            <a:r>
              <a:rPr lang="de-DE" sz="2200" dirty="0" err="1"/>
              <a:t>defects</a:t>
            </a:r>
            <a:endParaRPr lang="de-DE" sz="2200" dirty="0"/>
          </a:p>
          <a:p>
            <a:pPr marL="0" indent="0">
              <a:buNone/>
            </a:pPr>
            <a:r>
              <a:rPr lang="de-DE" sz="2200" dirty="0"/>
              <a:t>-&gt; </a:t>
            </a:r>
            <a:r>
              <a:rPr lang="de-DE" sz="2200" dirty="0" err="1"/>
              <a:t>Diseases</a:t>
            </a:r>
            <a:r>
              <a:rPr lang="de-DE" sz="2200" dirty="0"/>
              <a:t> </a:t>
            </a:r>
            <a:r>
              <a:rPr lang="de-DE" sz="2200" dirty="0" err="1"/>
              <a:t>of</a:t>
            </a:r>
            <a:r>
              <a:rPr lang="de-DE" sz="2200" dirty="0"/>
              <a:t> </a:t>
            </a:r>
            <a:r>
              <a:rPr lang="de-DE" sz="2200" dirty="0" err="1"/>
              <a:t>nervous</a:t>
            </a:r>
            <a:r>
              <a:rPr lang="de-DE" sz="2200" dirty="0"/>
              <a:t> </a:t>
            </a:r>
            <a:r>
              <a:rPr lang="de-DE" sz="2200" dirty="0" err="1"/>
              <a:t>system</a:t>
            </a:r>
            <a:endParaRPr lang="de-DE" sz="2200" dirty="0"/>
          </a:p>
          <a:p>
            <a:pPr marL="0" indent="0">
              <a:buNone/>
            </a:pPr>
            <a:r>
              <a:rPr lang="de-DE" sz="2200" dirty="0"/>
              <a:t>-&gt; </a:t>
            </a:r>
            <a:r>
              <a:rPr lang="de-DE" sz="2200" dirty="0" err="1"/>
              <a:t>cancer</a:t>
            </a:r>
            <a:r>
              <a:rPr lang="de-DE" sz="2200" dirty="0"/>
              <a:t> </a:t>
            </a:r>
            <a:r>
              <a:rPr lang="de-DE" sz="2200" dirty="0" err="1"/>
              <a:t>cells</a:t>
            </a:r>
            <a:r>
              <a:rPr lang="de-DE" sz="2200" dirty="0"/>
              <a:t> </a:t>
            </a:r>
          </a:p>
          <a:p>
            <a:r>
              <a:rPr lang="de-DE" sz="2200" dirty="0"/>
              <a:t>Promising </a:t>
            </a:r>
            <a:r>
              <a:rPr lang="de-DE" sz="2200" dirty="0" err="1"/>
              <a:t>novel</a:t>
            </a:r>
            <a:r>
              <a:rPr lang="de-DE" sz="2200" dirty="0"/>
              <a:t> </a:t>
            </a:r>
            <a:r>
              <a:rPr lang="de-DE" sz="2200" dirty="0" err="1"/>
              <a:t>therapeutic</a:t>
            </a:r>
            <a:r>
              <a:rPr lang="de-DE" sz="2200" dirty="0"/>
              <a:t> </a:t>
            </a:r>
            <a:r>
              <a:rPr lang="de-DE" sz="2200" dirty="0" err="1"/>
              <a:t>targets</a:t>
            </a:r>
            <a:endParaRPr lang="de-DE" sz="2200" dirty="0"/>
          </a:p>
        </p:txBody>
      </p:sp>
      <p:sp>
        <p:nvSpPr>
          <p:cNvPr id="4" name="Flussdiagramm: Lochstreifen 3">
            <a:extLst>
              <a:ext uri="{FF2B5EF4-FFF2-40B4-BE49-F238E27FC236}">
                <a16:creationId xmlns:a16="http://schemas.microsoft.com/office/drawing/2014/main" id="{31A3494D-2100-90A0-259A-C32ACE39264D}"/>
              </a:ext>
            </a:extLst>
          </p:cNvPr>
          <p:cNvSpPr/>
          <p:nvPr/>
        </p:nvSpPr>
        <p:spPr>
          <a:xfrm>
            <a:off x="5223865" y="2291715"/>
            <a:ext cx="5719438" cy="176182"/>
          </a:xfrm>
          <a:prstGeom prst="flowChartPunchedTape">
            <a:avLst/>
          </a:prstGeom>
          <a:solidFill>
            <a:srgbClr val="EFB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0719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feld 12">
            <a:extLst>
              <a:ext uri="{FF2B5EF4-FFF2-40B4-BE49-F238E27FC236}">
                <a16:creationId xmlns:a16="http://schemas.microsoft.com/office/drawing/2014/main" id="{CD192D76-2D59-6B4A-072E-C40A356A54C9}"/>
              </a:ext>
            </a:extLst>
          </p:cNvPr>
          <p:cNvSpPr txBox="1"/>
          <p:nvPr/>
        </p:nvSpPr>
        <p:spPr>
          <a:xfrm>
            <a:off x="0" y="296529"/>
            <a:ext cx="12192000" cy="707886"/>
          </a:xfrm>
          <a:prstGeom prst="rect">
            <a:avLst/>
          </a:prstGeom>
          <a:noFill/>
        </p:spPr>
        <p:txBody>
          <a:bodyPr wrap="square">
            <a:spAutoFit/>
          </a:bodyPr>
          <a:lstStyle/>
          <a:p>
            <a:r>
              <a:rPr lang="de-DE" sz="4000" dirty="0">
                <a:latin typeface="Arial" panose="020B0604020202020204" pitchFamily="34" charset="0"/>
                <a:cs typeface="Arial" panose="020B0604020202020204" pitchFamily="34" charset="0"/>
              </a:rPr>
              <a:t>	</a:t>
            </a:r>
            <a:r>
              <a:rPr lang="de-DE" sz="4000" dirty="0">
                <a:cs typeface="Arial" panose="020B0604020202020204" pitchFamily="34" charset="0"/>
              </a:rPr>
              <a:t>DATASET: </a:t>
            </a:r>
            <a:r>
              <a:rPr lang="de-DE" sz="4000" dirty="0" err="1">
                <a:latin typeface="+mj-lt"/>
              </a:rPr>
              <a:t>Mass</a:t>
            </a:r>
            <a:r>
              <a:rPr lang="de-DE" sz="4000" dirty="0">
                <a:latin typeface="+mj-lt"/>
              </a:rPr>
              <a:t> </a:t>
            </a:r>
            <a:r>
              <a:rPr lang="de-DE" sz="4000" dirty="0" err="1">
                <a:latin typeface="+mj-lt"/>
              </a:rPr>
              <a:t>Spectrometry</a:t>
            </a:r>
            <a:r>
              <a:rPr lang="de-DE" sz="4000" dirty="0">
                <a:latin typeface="+mj-lt"/>
              </a:rPr>
              <a:t> Data</a:t>
            </a:r>
            <a:endParaRPr lang="de-DE" sz="4000" dirty="0">
              <a:latin typeface="+mj-lt"/>
              <a:cs typeface="Arial" panose="020B0604020202020204" pitchFamily="34" charset="0"/>
            </a:endParaRPr>
          </a:p>
        </p:txBody>
      </p:sp>
      <p:pic>
        <p:nvPicPr>
          <p:cNvPr id="15" name="Grafik 14">
            <a:extLst>
              <a:ext uri="{FF2B5EF4-FFF2-40B4-BE49-F238E27FC236}">
                <a16:creationId xmlns:a16="http://schemas.microsoft.com/office/drawing/2014/main" id="{AE037B82-D34C-EF6B-F55A-B93F3B4DFAF8}"/>
              </a:ext>
            </a:extLst>
          </p:cNvPr>
          <p:cNvPicPr>
            <a:picLocks noChangeAspect="1"/>
          </p:cNvPicPr>
          <p:nvPr/>
        </p:nvPicPr>
        <p:blipFill rotWithShape="1">
          <a:blip r:embed="rId3"/>
          <a:srcRect l="40551" t="20130" r="2707" b="56839"/>
          <a:stretch/>
        </p:blipFill>
        <p:spPr>
          <a:xfrm>
            <a:off x="152714" y="3577473"/>
            <a:ext cx="11886571" cy="1961231"/>
          </a:xfrm>
          <a:prstGeom prst="rect">
            <a:avLst/>
          </a:prstGeom>
        </p:spPr>
      </p:pic>
      <p:cxnSp>
        <p:nvCxnSpPr>
          <p:cNvPr id="17" name="Gerader Verbinder 16">
            <a:extLst>
              <a:ext uri="{FF2B5EF4-FFF2-40B4-BE49-F238E27FC236}">
                <a16:creationId xmlns:a16="http://schemas.microsoft.com/office/drawing/2014/main" id="{EDA415AE-2CEE-44D2-BC7D-8E1D86F59407}"/>
              </a:ext>
            </a:extLst>
          </p:cNvPr>
          <p:cNvCxnSpPr/>
          <p:nvPr/>
        </p:nvCxnSpPr>
        <p:spPr>
          <a:xfrm>
            <a:off x="0" y="1004415"/>
            <a:ext cx="12269096" cy="0"/>
          </a:xfrm>
          <a:prstGeom prst="line">
            <a:avLst/>
          </a:prstGeom>
          <a:ln w="12700"/>
        </p:spPr>
        <p:style>
          <a:lnRef idx="1">
            <a:schemeClr val="dk1"/>
          </a:lnRef>
          <a:fillRef idx="0">
            <a:schemeClr val="dk1"/>
          </a:fillRef>
          <a:effectRef idx="0">
            <a:schemeClr val="dk1"/>
          </a:effectRef>
          <a:fontRef idx="minor">
            <a:schemeClr val="tx1"/>
          </a:fontRef>
        </p:style>
      </p:cxnSp>
      <p:sp>
        <p:nvSpPr>
          <p:cNvPr id="18" name="Ellipse 17">
            <a:extLst>
              <a:ext uri="{FF2B5EF4-FFF2-40B4-BE49-F238E27FC236}">
                <a16:creationId xmlns:a16="http://schemas.microsoft.com/office/drawing/2014/main" id="{4E3545D5-C86D-B3BB-2FF1-5F8537BA017C}"/>
              </a:ext>
            </a:extLst>
          </p:cNvPr>
          <p:cNvSpPr/>
          <p:nvPr/>
        </p:nvSpPr>
        <p:spPr>
          <a:xfrm>
            <a:off x="4858405" y="4098665"/>
            <a:ext cx="2011680" cy="371138"/>
          </a:xfrm>
          <a:prstGeom prst="ellipse">
            <a:avLst/>
          </a:pr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chemeClr val="accent6">
                    <a:lumMod val="75000"/>
                  </a:schemeClr>
                </a:solidFill>
              </a:ln>
            </a:endParaRPr>
          </a:p>
        </p:txBody>
      </p:sp>
      <p:sp>
        <p:nvSpPr>
          <p:cNvPr id="20" name="Textfeld 19">
            <a:extLst>
              <a:ext uri="{FF2B5EF4-FFF2-40B4-BE49-F238E27FC236}">
                <a16:creationId xmlns:a16="http://schemas.microsoft.com/office/drawing/2014/main" id="{4F0600CE-5796-3FBC-78E0-40D88A86759F}"/>
              </a:ext>
            </a:extLst>
          </p:cNvPr>
          <p:cNvSpPr txBox="1"/>
          <p:nvPr/>
        </p:nvSpPr>
        <p:spPr>
          <a:xfrm>
            <a:off x="152715" y="1785802"/>
            <a:ext cx="3305296" cy="1138773"/>
          </a:xfrm>
          <a:prstGeom prst="rect">
            <a:avLst/>
          </a:prstGeom>
          <a:noFill/>
          <a:ln w="19050">
            <a:solidFill>
              <a:srgbClr val="92D050"/>
            </a:solidFill>
          </a:ln>
        </p:spPr>
        <p:txBody>
          <a:bodyPr wrap="square">
            <a:spAutoFit/>
          </a:bodyPr>
          <a:lstStyle/>
          <a:p>
            <a:r>
              <a:rPr lang="de-DE" sz="2000" dirty="0" err="1">
                <a:cs typeface="Arial" panose="020B0604020202020204" pitchFamily="34" charset="0"/>
              </a:rPr>
              <a:t>Amount</a:t>
            </a:r>
            <a:r>
              <a:rPr lang="de-DE" sz="2000" dirty="0">
                <a:cs typeface="Arial" panose="020B0604020202020204" pitchFamily="34" charset="0"/>
              </a:rPr>
              <a:t> </a:t>
            </a:r>
            <a:r>
              <a:rPr lang="de-DE" sz="2000" dirty="0" err="1">
                <a:cs typeface="Arial" panose="020B0604020202020204" pitchFamily="34" charset="0"/>
              </a:rPr>
              <a:t>of</a:t>
            </a:r>
            <a:r>
              <a:rPr lang="de-DE" sz="2000" dirty="0">
                <a:cs typeface="Arial" panose="020B0604020202020204" pitchFamily="34" charset="0"/>
              </a:rPr>
              <a:t> NELFA_HUMAN</a:t>
            </a:r>
          </a:p>
          <a:p>
            <a:r>
              <a:rPr lang="de-DE" sz="1600" dirty="0" err="1">
                <a:cs typeface="Arial" panose="020B0604020202020204" pitchFamily="34" charset="0"/>
              </a:rPr>
              <a:t>Fraction</a:t>
            </a:r>
            <a:r>
              <a:rPr lang="de-DE" sz="1600" dirty="0">
                <a:cs typeface="Arial" panose="020B0604020202020204" pitchFamily="34" charset="0"/>
              </a:rPr>
              <a:t> 1</a:t>
            </a:r>
          </a:p>
          <a:p>
            <a:r>
              <a:rPr lang="de-DE" sz="1600" dirty="0" err="1">
                <a:cs typeface="Arial" panose="020B0604020202020204" pitchFamily="34" charset="0"/>
              </a:rPr>
              <a:t>Replicate</a:t>
            </a:r>
            <a:r>
              <a:rPr lang="de-DE" sz="1600" dirty="0">
                <a:cs typeface="Arial" panose="020B0604020202020204" pitchFamily="34" charset="0"/>
              </a:rPr>
              <a:t> 2</a:t>
            </a:r>
          </a:p>
          <a:p>
            <a:r>
              <a:rPr lang="de-DE" sz="1600" dirty="0">
                <a:cs typeface="Arial" panose="020B0604020202020204" pitchFamily="34" charset="0"/>
              </a:rPr>
              <a:t>Control sample</a:t>
            </a:r>
          </a:p>
        </p:txBody>
      </p:sp>
      <p:sp>
        <p:nvSpPr>
          <p:cNvPr id="22" name="Textfeld 21">
            <a:extLst>
              <a:ext uri="{FF2B5EF4-FFF2-40B4-BE49-F238E27FC236}">
                <a16:creationId xmlns:a16="http://schemas.microsoft.com/office/drawing/2014/main" id="{C81AF1E2-F98B-5AA2-5553-1403BCE2D066}"/>
              </a:ext>
            </a:extLst>
          </p:cNvPr>
          <p:cNvSpPr txBox="1"/>
          <p:nvPr/>
        </p:nvSpPr>
        <p:spPr>
          <a:xfrm>
            <a:off x="152714" y="5663540"/>
            <a:ext cx="1295473" cy="707886"/>
          </a:xfrm>
          <a:prstGeom prst="rect">
            <a:avLst/>
          </a:prstGeom>
          <a:noFill/>
          <a:ln w="19050">
            <a:solidFill>
              <a:srgbClr val="BFBFBF"/>
            </a:solidFill>
          </a:ln>
        </p:spPr>
        <p:txBody>
          <a:bodyPr wrap="square">
            <a:spAutoFit/>
          </a:bodyPr>
          <a:lstStyle/>
          <a:p>
            <a:pPr algn="ctr"/>
            <a:r>
              <a:rPr lang="de-DE" sz="2000" dirty="0">
                <a:cs typeface="Calibri"/>
              </a:rPr>
              <a:t>3680 </a:t>
            </a:r>
            <a:r>
              <a:rPr lang="de-DE" sz="2000" dirty="0" err="1">
                <a:cs typeface="Calibri"/>
              </a:rPr>
              <a:t>rows</a:t>
            </a:r>
            <a:r>
              <a:rPr lang="de-DE" sz="2000" dirty="0">
                <a:cs typeface="Calibri"/>
              </a:rPr>
              <a:t> </a:t>
            </a:r>
          </a:p>
          <a:p>
            <a:pPr algn="ctr"/>
            <a:r>
              <a:rPr lang="de-DE" sz="2000" dirty="0">
                <a:cs typeface="Calibri"/>
              </a:rPr>
              <a:t>= </a:t>
            </a:r>
            <a:r>
              <a:rPr lang="de-DE" sz="2000" dirty="0" err="1">
                <a:cs typeface="Calibri"/>
              </a:rPr>
              <a:t>proteins</a:t>
            </a:r>
            <a:endParaRPr lang="de-DE" sz="2000" dirty="0">
              <a:cs typeface="Calibri"/>
            </a:endParaRPr>
          </a:p>
        </p:txBody>
      </p:sp>
      <p:sp>
        <p:nvSpPr>
          <p:cNvPr id="23" name="Textfeld 22">
            <a:extLst>
              <a:ext uri="{FF2B5EF4-FFF2-40B4-BE49-F238E27FC236}">
                <a16:creationId xmlns:a16="http://schemas.microsoft.com/office/drawing/2014/main" id="{33E9ECBB-F59D-1EF0-2349-171811B97931}"/>
              </a:ext>
            </a:extLst>
          </p:cNvPr>
          <p:cNvSpPr txBox="1"/>
          <p:nvPr/>
        </p:nvSpPr>
        <p:spPr>
          <a:xfrm>
            <a:off x="4537681" y="1785802"/>
            <a:ext cx="4664808" cy="1169551"/>
          </a:xfrm>
          <a:prstGeom prst="rect">
            <a:avLst/>
          </a:prstGeom>
          <a:noFill/>
          <a:ln w="19050">
            <a:solidFill>
              <a:srgbClr val="BFBFBF"/>
            </a:solidFill>
          </a:ln>
        </p:spPr>
        <p:txBody>
          <a:bodyPr wrap="square">
            <a:spAutoFit/>
          </a:bodyPr>
          <a:lstStyle/>
          <a:p>
            <a:pPr algn="ctr"/>
            <a:r>
              <a:rPr lang="de-DE" sz="2000" dirty="0">
                <a:cs typeface="Arial" panose="020B0604020202020204" pitchFamily="34" charset="0"/>
              </a:rPr>
              <a:t>150 </a:t>
            </a:r>
            <a:r>
              <a:rPr lang="de-DE" sz="2000" dirty="0" err="1">
                <a:cs typeface="Arial" panose="020B0604020202020204" pitchFamily="34" charset="0"/>
              </a:rPr>
              <a:t>columns</a:t>
            </a:r>
            <a:endParaRPr lang="de-DE" sz="2000" dirty="0">
              <a:cs typeface="Arial" panose="020B0604020202020204" pitchFamily="34" charset="0"/>
            </a:endParaRPr>
          </a:p>
          <a:p>
            <a:pPr algn="ctr"/>
            <a:r>
              <a:rPr lang="de-DE" sz="1600" dirty="0">
                <a:cs typeface="Arial" panose="020B0604020202020204" pitchFamily="34" charset="0"/>
              </a:rPr>
              <a:t>25 </a:t>
            </a:r>
            <a:r>
              <a:rPr lang="de-DE" sz="1600" dirty="0" err="1">
                <a:cs typeface="Arial" panose="020B0604020202020204" pitchFamily="34" charset="0"/>
              </a:rPr>
              <a:t>Fractions</a:t>
            </a:r>
            <a:endParaRPr lang="de-DE" sz="1600" dirty="0">
              <a:cs typeface="Arial" panose="020B0604020202020204" pitchFamily="34" charset="0"/>
            </a:endParaRPr>
          </a:p>
          <a:p>
            <a:pPr algn="ctr"/>
            <a:r>
              <a:rPr lang="de-DE" sz="1600" dirty="0">
                <a:cs typeface="Arial" panose="020B0604020202020204" pitchFamily="34" charset="0"/>
              </a:rPr>
              <a:t>3 </a:t>
            </a:r>
            <a:r>
              <a:rPr lang="de-DE" sz="1600" dirty="0" err="1">
                <a:cs typeface="Arial" panose="020B0604020202020204" pitchFamily="34" charset="0"/>
              </a:rPr>
              <a:t>Replicates</a:t>
            </a:r>
            <a:r>
              <a:rPr lang="de-DE" sz="1600" dirty="0">
                <a:cs typeface="Arial" panose="020B0604020202020204" pitchFamily="34" charset="0"/>
              </a:rPr>
              <a:t> – Control sample</a:t>
            </a:r>
          </a:p>
          <a:p>
            <a:pPr algn="ctr"/>
            <a:r>
              <a:rPr lang="de-DE" sz="1600" dirty="0">
                <a:cs typeface="Arial" panose="020B0604020202020204" pitchFamily="34" charset="0"/>
              </a:rPr>
              <a:t>3 </a:t>
            </a:r>
            <a:r>
              <a:rPr lang="de-DE" sz="1600" dirty="0" err="1">
                <a:cs typeface="Arial" panose="020B0604020202020204" pitchFamily="34" charset="0"/>
              </a:rPr>
              <a:t>Replicates</a:t>
            </a:r>
            <a:r>
              <a:rPr lang="de-DE" sz="1600" dirty="0">
                <a:cs typeface="Arial" panose="020B0604020202020204" pitchFamily="34" charset="0"/>
              </a:rPr>
              <a:t> – </a:t>
            </a:r>
            <a:r>
              <a:rPr lang="de-DE" sz="1600" dirty="0" err="1">
                <a:cs typeface="Arial" panose="020B0604020202020204" pitchFamily="34" charset="0"/>
              </a:rPr>
              <a:t>RNase</a:t>
            </a:r>
            <a:r>
              <a:rPr lang="de-DE" sz="1600" dirty="0">
                <a:cs typeface="Arial" panose="020B0604020202020204" pitchFamily="34" charset="0"/>
              </a:rPr>
              <a:t> sample</a:t>
            </a:r>
          </a:p>
        </p:txBody>
      </p:sp>
    </p:spTree>
    <p:extLst>
      <p:ext uri="{BB962C8B-B14F-4D97-AF65-F5344CB8AC3E}">
        <p14:creationId xmlns:p14="http://schemas.microsoft.com/office/powerpoint/2010/main" val="1751798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B36DC1F4-E535-AC3D-BD27-F293F35BA79F}"/>
              </a:ext>
            </a:extLst>
          </p:cNvPr>
          <p:cNvSpPr txBox="1"/>
          <p:nvPr/>
        </p:nvSpPr>
        <p:spPr>
          <a:xfrm>
            <a:off x="0" y="261226"/>
            <a:ext cx="12192000" cy="707886"/>
          </a:xfrm>
          <a:prstGeom prst="rect">
            <a:avLst/>
          </a:prstGeom>
          <a:noFill/>
        </p:spPr>
        <p:txBody>
          <a:bodyPr wrap="square">
            <a:spAutoFit/>
          </a:bodyPr>
          <a:lstStyle/>
          <a:p>
            <a:r>
              <a:rPr lang="de-DE" sz="4000" dirty="0">
                <a:latin typeface="Arial" panose="020B0604020202020204" pitchFamily="34" charset="0"/>
                <a:cs typeface="Arial" panose="020B0604020202020204" pitchFamily="34" charset="0"/>
              </a:rPr>
              <a:t>	</a:t>
            </a:r>
            <a:r>
              <a:rPr lang="de-DE" sz="4000" dirty="0">
                <a:cs typeface="Arial" panose="020B0604020202020204" pitchFamily="34" charset="0"/>
              </a:rPr>
              <a:t>TIMELINE</a:t>
            </a:r>
          </a:p>
        </p:txBody>
      </p:sp>
      <p:cxnSp>
        <p:nvCxnSpPr>
          <p:cNvPr id="3" name="Gerader Verbinder 2">
            <a:extLst>
              <a:ext uri="{FF2B5EF4-FFF2-40B4-BE49-F238E27FC236}">
                <a16:creationId xmlns:a16="http://schemas.microsoft.com/office/drawing/2014/main" id="{8F60900B-8F5E-91AD-0AC2-C90A7FADA2E0}"/>
              </a:ext>
            </a:extLst>
          </p:cNvPr>
          <p:cNvCxnSpPr/>
          <p:nvPr/>
        </p:nvCxnSpPr>
        <p:spPr>
          <a:xfrm>
            <a:off x="0" y="1004415"/>
            <a:ext cx="12269096"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33" name="Gruppieren 32">
            <a:extLst>
              <a:ext uri="{FF2B5EF4-FFF2-40B4-BE49-F238E27FC236}">
                <a16:creationId xmlns:a16="http://schemas.microsoft.com/office/drawing/2014/main" id="{4AD2B47D-96A2-F5C2-3396-43A3849873E8}"/>
              </a:ext>
            </a:extLst>
          </p:cNvPr>
          <p:cNvGrpSpPr/>
          <p:nvPr/>
        </p:nvGrpSpPr>
        <p:grpSpPr>
          <a:xfrm>
            <a:off x="53454" y="2654042"/>
            <a:ext cx="12098739" cy="1746914"/>
            <a:chOff x="326666" y="3219022"/>
            <a:chExt cx="11541219" cy="1303763"/>
          </a:xfrm>
        </p:grpSpPr>
        <p:grpSp>
          <p:nvGrpSpPr>
            <p:cNvPr id="22" name="Gruppieren 21">
              <a:extLst>
                <a:ext uri="{FF2B5EF4-FFF2-40B4-BE49-F238E27FC236}">
                  <a16:creationId xmlns:a16="http://schemas.microsoft.com/office/drawing/2014/main" id="{03FDB9A1-4D79-F56E-AE39-92F7571EEB8F}"/>
                </a:ext>
              </a:extLst>
            </p:cNvPr>
            <p:cNvGrpSpPr/>
            <p:nvPr/>
          </p:nvGrpSpPr>
          <p:grpSpPr>
            <a:xfrm>
              <a:off x="401592" y="3219022"/>
              <a:ext cx="11388816" cy="1303763"/>
              <a:chOff x="873456" y="1731416"/>
              <a:chExt cx="11388816" cy="1303763"/>
            </a:xfrm>
          </p:grpSpPr>
          <p:sp>
            <p:nvSpPr>
              <p:cNvPr id="20" name="Freihandform: Form 22" descr="Zeitachse ">
                <a:extLst>
                  <a:ext uri="{FF2B5EF4-FFF2-40B4-BE49-F238E27FC236}">
                    <a16:creationId xmlns:a16="http://schemas.microsoft.com/office/drawing/2014/main" id="{B2118D8E-9EE1-7610-435E-2A90A3DADB3A}"/>
                  </a:ext>
                </a:extLst>
              </p:cNvPr>
              <p:cNvSpPr/>
              <p:nvPr/>
            </p:nvSpPr>
            <p:spPr>
              <a:xfrm flipH="1" flipV="1">
                <a:off x="873456" y="1745064"/>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40000">
                    <a:srgbClr val="BBF498"/>
                  </a:gs>
                  <a:gs pos="15000">
                    <a:srgbClr val="65DF6E"/>
                  </a:gs>
                  <a:gs pos="76000">
                    <a:srgbClr val="E5F791"/>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dirty="0">
                  <a:solidFill>
                    <a:schemeClr val="accent2"/>
                  </a:solidFill>
                </a:endParaRPr>
              </a:p>
            </p:txBody>
          </p:sp>
          <p:sp>
            <p:nvSpPr>
              <p:cNvPr id="21" name="Freihandform: Form 22" descr="Zeitachse ">
                <a:extLst>
                  <a:ext uri="{FF2B5EF4-FFF2-40B4-BE49-F238E27FC236}">
                    <a16:creationId xmlns:a16="http://schemas.microsoft.com/office/drawing/2014/main" id="{B3D93231-0E47-E5BC-4FB0-AC46E0784D5E}"/>
                  </a:ext>
                </a:extLst>
              </p:cNvPr>
              <p:cNvSpPr/>
              <p:nvPr/>
            </p:nvSpPr>
            <p:spPr>
              <a:xfrm flipH="1" flipV="1">
                <a:off x="6539002" y="1731416"/>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86000">
                    <a:srgbClr val="E79050"/>
                  </a:gs>
                  <a:gs pos="0">
                    <a:srgbClr val="E5F791"/>
                  </a:gs>
                  <a:gs pos="63000">
                    <a:srgbClr val="E5B26F"/>
                  </a:gs>
                  <a:gs pos="24000">
                    <a:srgbClr val="EFD97B"/>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dirty="0">
                  <a:solidFill>
                    <a:schemeClr val="accent2"/>
                  </a:solidFill>
                </a:endParaRPr>
              </a:p>
            </p:txBody>
          </p:sp>
        </p:grpSp>
        <p:sp>
          <p:nvSpPr>
            <p:cNvPr id="23" name="Ellipse 22" descr="Zeitachsenendpunkte">
              <a:extLst>
                <a:ext uri="{FF2B5EF4-FFF2-40B4-BE49-F238E27FC236}">
                  <a16:creationId xmlns:a16="http://schemas.microsoft.com/office/drawing/2014/main" id="{9A649793-D42F-93F3-7602-1DEFB88860D8}"/>
                </a:ext>
              </a:extLst>
            </p:cNvPr>
            <p:cNvSpPr/>
            <p:nvPr/>
          </p:nvSpPr>
          <p:spPr>
            <a:xfrm>
              <a:off x="326666" y="3727737"/>
              <a:ext cx="218092" cy="218092"/>
            </a:xfrm>
            <a:prstGeom prst="ellipse">
              <a:avLst/>
            </a:prstGeom>
            <a:solidFill>
              <a:srgbClr val="6AE06F"/>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4" name="Ellipse 23" descr="Zeitachsenendpunkte">
              <a:extLst>
                <a:ext uri="{FF2B5EF4-FFF2-40B4-BE49-F238E27FC236}">
                  <a16:creationId xmlns:a16="http://schemas.microsoft.com/office/drawing/2014/main" id="{5DBD8E1B-2148-BFCC-9752-9E256BB314ED}"/>
                </a:ext>
              </a:extLst>
            </p:cNvPr>
            <p:cNvSpPr/>
            <p:nvPr/>
          </p:nvSpPr>
          <p:spPr>
            <a:xfrm>
              <a:off x="11649793" y="3736833"/>
              <a:ext cx="218092" cy="218092"/>
            </a:xfrm>
            <a:prstGeom prst="ellipse">
              <a:avLst/>
            </a:prstGeom>
            <a:solidFill>
              <a:srgbClr val="E79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5" name="Ellipse 24">
              <a:extLst>
                <a:ext uri="{FF2B5EF4-FFF2-40B4-BE49-F238E27FC236}">
                  <a16:creationId xmlns:a16="http://schemas.microsoft.com/office/drawing/2014/main" id="{57CBC6A2-8EF2-528A-0B31-045E169A4D96}"/>
                </a:ext>
              </a:extLst>
            </p:cNvPr>
            <p:cNvSpPr/>
            <p:nvPr/>
          </p:nvSpPr>
          <p:spPr>
            <a:xfrm>
              <a:off x="650435" y="3454150"/>
              <a:ext cx="940762" cy="839124"/>
            </a:xfrm>
            <a:prstGeom prst="ellipse">
              <a:avLst/>
            </a:prstGeom>
            <a:noFill/>
            <a:ln w="38100">
              <a:solidFill>
                <a:srgbClr val="65DF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dirty="0">
                  <a:solidFill>
                    <a:schemeClr val="tx1"/>
                  </a:solidFill>
                  <a:latin typeface="Arial" panose="020B0604020202020204" pitchFamily="34" charset="0"/>
                  <a:cs typeface="Arial" panose="020B0604020202020204" pitchFamily="34" charset="0"/>
                </a:rPr>
                <a:t>1</a:t>
              </a:r>
              <a:r>
                <a:rPr lang="en-US" sz="2800" baseline="30000" dirty="0">
                  <a:solidFill>
                    <a:schemeClr val="tx1"/>
                  </a:solidFill>
                  <a:latin typeface="Arial" panose="020B0604020202020204" pitchFamily="34" charset="0"/>
                  <a:cs typeface="Arial" panose="020B0604020202020204" pitchFamily="34" charset="0"/>
                </a:rPr>
                <a:t>st</a:t>
              </a:r>
              <a:endParaRPr lang="de-DE" sz="2800" dirty="0">
                <a:solidFill>
                  <a:schemeClr val="tx1"/>
                </a:solidFill>
                <a:latin typeface="Arial" panose="020B0604020202020204" pitchFamily="34" charset="0"/>
                <a:cs typeface="Arial" panose="020B0604020202020204" pitchFamily="34" charset="0"/>
              </a:endParaRPr>
            </a:p>
          </p:txBody>
        </p:sp>
        <p:sp>
          <p:nvSpPr>
            <p:cNvPr id="26" name="Ellipse 25">
              <a:extLst>
                <a:ext uri="{FF2B5EF4-FFF2-40B4-BE49-F238E27FC236}">
                  <a16:creationId xmlns:a16="http://schemas.microsoft.com/office/drawing/2014/main" id="{D34032A3-201C-E432-BDCA-87AADF4596C9}"/>
                </a:ext>
              </a:extLst>
            </p:cNvPr>
            <p:cNvSpPr/>
            <p:nvPr/>
          </p:nvSpPr>
          <p:spPr>
            <a:xfrm>
              <a:off x="2089365" y="3415771"/>
              <a:ext cx="940762" cy="839124"/>
            </a:xfrm>
            <a:prstGeom prst="ellipse">
              <a:avLst/>
            </a:prstGeom>
            <a:solidFill>
              <a:schemeClr val="bg1"/>
            </a:solidFill>
            <a:ln w="38100">
              <a:solidFill>
                <a:srgbClr val="BDF4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dirty="0">
                  <a:solidFill>
                    <a:schemeClr val="tx1"/>
                  </a:solidFill>
                  <a:latin typeface="Arial" panose="020B0604020202020204" pitchFamily="34" charset="0"/>
                  <a:cs typeface="Arial" panose="020B0604020202020204" pitchFamily="34" charset="0"/>
                </a:rPr>
                <a:t>2</a:t>
              </a:r>
              <a:r>
                <a:rPr lang="en-US" sz="2800" baseline="30000" dirty="0">
                  <a:solidFill>
                    <a:schemeClr val="tx1"/>
                  </a:solidFill>
                  <a:latin typeface="Arial" panose="020B0604020202020204" pitchFamily="34" charset="0"/>
                  <a:cs typeface="Arial" panose="020B0604020202020204" pitchFamily="34" charset="0"/>
                </a:rPr>
                <a:t>nd</a:t>
              </a:r>
              <a:endParaRPr lang="de-DE" sz="2800" dirty="0">
                <a:solidFill>
                  <a:schemeClr val="tx1"/>
                </a:solidFill>
                <a:latin typeface="Arial" panose="020B0604020202020204" pitchFamily="34" charset="0"/>
                <a:cs typeface="Arial" panose="020B0604020202020204" pitchFamily="34" charset="0"/>
              </a:endParaRPr>
            </a:p>
          </p:txBody>
        </p:sp>
        <p:sp>
          <p:nvSpPr>
            <p:cNvPr id="27" name="Ellipse 26">
              <a:extLst>
                <a:ext uri="{FF2B5EF4-FFF2-40B4-BE49-F238E27FC236}">
                  <a16:creationId xmlns:a16="http://schemas.microsoft.com/office/drawing/2014/main" id="{443A641A-8E78-BCD7-7E85-8EDC691358BA}"/>
                </a:ext>
              </a:extLst>
            </p:cNvPr>
            <p:cNvSpPr/>
            <p:nvPr/>
          </p:nvSpPr>
          <p:spPr>
            <a:xfrm>
              <a:off x="3490535" y="3417221"/>
              <a:ext cx="940762" cy="839124"/>
            </a:xfrm>
            <a:prstGeom prst="ellipse">
              <a:avLst/>
            </a:prstGeom>
            <a:solidFill>
              <a:schemeClr val="bg1"/>
            </a:solidFill>
            <a:ln w="38100">
              <a:solidFill>
                <a:srgbClr val="DFF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dirty="0">
                  <a:solidFill>
                    <a:schemeClr val="tx1"/>
                  </a:solidFill>
                  <a:latin typeface="Arial" panose="020B0604020202020204" pitchFamily="34" charset="0"/>
                  <a:cs typeface="Arial" panose="020B0604020202020204" pitchFamily="34" charset="0"/>
                </a:rPr>
                <a:t>3</a:t>
              </a:r>
              <a:r>
                <a:rPr lang="en-US" sz="2800" baseline="30000" dirty="0">
                  <a:solidFill>
                    <a:schemeClr val="tx1"/>
                  </a:solidFill>
                  <a:latin typeface="Arial" panose="020B0604020202020204" pitchFamily="34" charset="0"/>
                  <a:cs typeface="Arial" panose="020B0604020202020204" pitchFamily="34" charset="0"/>
                </a:rPr>
                <a:t>rd</a:t>
              </a:r>
              <a:endParaRPr lang="de-DE" sz="2800" dirty="0">
                <a:solidFill>
                  <a:schemeClr val="tx1"/>
                </a:solidFill>
                <a:latin typeface="Arial" panose="020B0604020202020204" pitchFamily="34" charset="0"/>
                <a:cs typeface="Arial" panose="020B0604020202020204" pitchFamily="34" charset="0"/>
              </a:endParaRPr>
            </a:p>
          </p:txBody>
        </p:sp>
        <p:sp>
          <p:nvSpPr>
            <p:cNvPr id="28" name="Ellipse 27">
              <a:extLst>
                <a:ext uri="{FF2B5EF4-FFF2-40B4-BE49-F238E27FC236}">
                  <a16:creationId xmlns:a16="http://schemas.microsoft.com/office/drawing/2014/main" id="{497C4F9E-AC51-095D-1E37-C0A1A330DAB1}"/>
                </a:ext>
              </a:extLst>
            </p:cNvPr>
            <p:cNvSpPr/>
            <p:nvPr/>
          </p:nvSpPr>
          <p:spPr>
            <a:xfrm>
              <a:off x="4922138" y="3414568"/>
              <a:ext cx="940762" cy="839124"/>
            </a:xfrm>
            <a:prstGeom prst="ellipse">
              <a:avLst/>
            </a:prstGeom>
            <a:solidFill>
              <a:schemeClr val="bg1"/>
            </a:solidFill>
            <a:ln w="38100">
              <a:solidFill>
                <a:srgbClr val="E5F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4</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29" name="Ellipse 28">
              <a:extLst>
                <a:ext uri="{FF2B5EF4-FFF2-40B4-BE49-F238E27FC236}">
                  <a16:creationId xmlns:a16="http://schemas.microsoft.com/office/drawing/2014/main" id="{3F7BD3CE-BBDE-1EC2-CEC1-8CA273ACEDC7}"/>
                </a:ext>
              </a:extLst>
            </p:cNvPr>
            <p:cNvSpPr/>
            <p:nvPr/>
          </p:nvSpPr>
          <p:spPr>
            <a:xfrm>
              <a:off x="6323308" y="3414568"/>
              <a:ext cx="940762" cy="839124"/>
            </a:xfrm>
            <a:prstGeom prst="ellipse">
              <a:avLst/>
            </a:prstGeom>
            <a:solidFill>
              <a:schemeClr val="bg1"/>
            </a:solidFill>
            <a:ln w="38100">
              <a:solidFill>
                <a:srgbClr val="ECE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5</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30" name="Ellipse 29">
              <a:extLst>
                <a:ext uri="{FF2B5EF4-FFF2-40B4-BE49-F238E27FC236}">
                  <a16:creationId xmlns:a16="http://schemas.microsoft.com/office/drawing/2014/main" id="{FE52A2C8-37F9-BB1B-64DF-2B6F9F8A6F6E}"/>
                </a:ext>
              </a:extLst>
            </p:cNvPr>
            <p:cNvSpPr/>
            <p:nvPr/>
          </p:nvSpPr>
          <p:spPr>
            <a:xfrm>
              <a:off x="7752807" y="3414568"/>
              <a:ext cx="940762" cy="839124"/>
            </a:xfrm>
            <a:prstGeom prst="ellipse">
              <a:avLst/>
            </a:prstGeom>
            <a:solidFill>
              <a:schemeClr val="bg1"/>
            </a:solidFill>
            <a:ln w="38100">
              <a:solidFill>
                <a:srgbClr val="EBC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6</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sp>
          <p:nvSpPr>
            <p:cNvPr id="31" name="Ellipse 30">
              <a:extLst>
                <a:ext uri="{FF2B5EF4-FFF2-40B4-BE49-F238E27FC236}">
                  <a16:creationId xmlns:a16="http://schemas.microsoft.com/office/drawing/2014/main" id="{5F7660F3-B241-90FC-3A81-871714BB1A7F}"/>
                </a:ext>
              </a:extLst>
            </p:cNvPr>
            <p:cNvSpPr/>
            <p:nvPr/>
          </p:nvSpPr>
          <p:spPr>
            <a:xfrm>
              <a:off x="9190526" y="3414568"/>
              <a:ext cx="940762" cy="839124"/>
            </a:xfrm>
            <a:prstGeom prst="ellipse">
              <a:avLst/>
            </a:prstGeom>
            <a:solidFill>
              <a:schemeClr val="bg1"/>
            </a:solidFill>
            <a:ln w="38100">
              <a:solidFill>
                <a:srgbClr val="E5B1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7</a:t>
              </a:r>
              <a:r>
                <a:rPr lang="en-US" sz="3200" baseline="30000">
                  <a:solidFill>
                    <a:schemeClr val="tx1"/>
                  </a:solidFill>
                  <a:latin typeface="Arial" panose="020B0604020202020204" pitchFamily="34" charset="0"/>
                  <a:cs typeface="Arial" panose="020B0604020202020204" pitchFamily="34" charset="0"/>
                </a:rPr>
                <a:t>th</a:t>
              </a:r>
              <a:endParaRPr lang="de-DE" sz="3200">
                <a:solidFill>
                  <a:schemeClr val="accent4"/>
                </a:solidFill>
              </a:endParaRPr>
            </a:p>
          </p:txBody>
        </p:sp>
        <p:sp>
          <p:nvSpPr>
            <p:cNvPr id="32" name="Ellipse 31">
              <a:extLst>
                <a:ext uri="{FF2B5EF4-FFF2-40B4-BE49-F238E27FC236}">
                  <a16:creationId xmlns:a16="http://schemas.microsoft.com/office/drawing/2014/main" id="{29266791-BE1A-D07B-5420-629BF88FF74D}"/>
                </a:ext>
              </a:extLst>
            </p:cNvPr>
            <p:cNvSpPr/>
            <p:nvPr/>
          </p:nvSpPr>
          <p:spPr>
            <a:xfrm>
              <a:off x="10587684" y="3392227"/>
              <a:ext cx="940762" cy="839124"/>
            </a:xfrm>
            <a:prstGeom prst="ellipse">
              <a:avLst/>
            </a:prstGeom>
            <a:solidFill>
              <a:schemeClr val="bg1"/>
            </a:solidFill>
            <a:ln w="38100">
              <a:solidFill>
                <a:srgbClr val="E79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8</a:t>
              </a:r>
              <a:r>
                <a:rPr lang="en-US" sz="2800" baseline="30000">
                  <a:solidFill>
                    <a:schemeClr val="tx1"/>
                  </a:solidFill>
                  <a:latin typeface="Arial" panose="020B0604020202020204" pitchFamily="34" charset="0"/>
                  <a:cs typeface="Arial" panose="020B0604020202020204" pitchFamily="34" charset="0"/>
                </a:rPr>
                <a:t>th</a:t>
              </a:r>
              <a:endParaRPr lang="de-DE" sz="2800" dirty="0">
                <a:solidFill>
                  <a:schemeClr val="accent4"/>
                </a:solidFill>
              </a:endParaRPr>
            </a:p>
            <a:p>
              <a:pPr algn="ctr"/>
              <a:r>
                <a:rPr lang="en-US" sz="2800" dirty="0">
                  <a:solidFill>
                    <a:schemeClr val="tx1"/>
                  </a:solidFill>
                  <a:latin typeface="Arial" panose="020B0604020202020204" pitchFamily="34" charset="0"/>
                  <a:cs typeface="Arial" panose="020B0604020202020204" pitchFamily="34" charset="0"/>
                </a:rPr>
                <a:t>9</a:t>
              </a:r>
              <a:r>
                <a:rPr lang="en-US" sz="2800" baseline="30000" dirty="0">
                  <a:solidFill>
                    <a:schemeClr val="tx1"/>
                  </a:solidFill>
                  <a:latin typeface="Arial" panose="020B0604020202020204" pitchFamily="34" charset="0"/>
                  <a:cs typeface="Arial" panose="020B0604020202020204" pitchFamily="34" charset="0"/>
                </a:rPr>
                <a:t>th</a:t>
              </a:r>
              <a:endParaRPr lang="de-DE" sz="2800" dirty="0">
                <a:solidFill>
                  <a:schemeClr val="accent4"/>
                </a:solidFill>
              </a:endParaRPr>
            </a:p>
          </p:txBody>
        </p:sp>
      </p:grpSp>
      <p:grpSp>
        <p:nvGrpSpPr>
          <p:cNvPr id="9" name="Gruppieren 8">
            <a:extLst>
              <a:ext uri="{FF2B5EF4-FFF2-40B4-BE49-F238E27FC236}">
                <a16:creationId xmlns:a16="http://schemas.microsoft.com/office/drawing/2014/main" id="{0D624F68-FB79-A308-F5C7-75E4536B4A33}"/>
              </a:ext>
            </a:extLst>
          </p:cNvPr>
          <p:cNvGrpSpPr/>
          <p:nvPr/>
        </p:nvGrpSpPr>
        <p:grpSpPr>
          <a:xfrm>
            <a:off x="4599" y="1167242"/>
            <a:ext cx="1762733" cy="1738938"/>
            <a:chOff x="40842" y="1173548"/>
            <a:chExt cx="1762733" cy="1738938"/>
          </a:xfrm>
        </p:grpSpPr>
        <p:sp>
          <p:nvSpPr>
            <p:cNvPr id="43" name="Textfeld 42">
              <a:extLst>
                <a:ext uri="{FF2B5EF4-FFF2-40B4-BE49-F238E27FC236}">
                  <a16:creationId xmlns:a16="http://schemas.microsoft.com/office/drawing/2014/main" id="{AB64B746-DF94-8C3F-C250-F0ABA0971E95}"/>
                </a:ext>
              </a:extLst>
            </p:cNvPr>
            <p:cNvSpPr txBox="1"/>
            <p:nvPr/>
          </p:nvSpPr>
          <p:spPr>
            <a:xfrm>
              <a:off x="40842" y="1173548"/>
              <a:ext cx="1762733" cy="1738938"/>
            </a:xfrm>
            <a:prstGeom prst="rect">
              <a:avLst/>
            </a:prstGeom>
            <a:noFill/>
            <a:ln w="28575">
              <a:noFill/>
            </a:ln>
          </p:spPr>
          <p:txBody>
            <a:bodyPr wrap="square" lIns="91440" tIns="45720" rIns="91440" bIns="45720" anchor="t">
              <a:spAutoFit/>
            </a:bodyPr>
            <a:lstStyle/>
            <a:p>
              <a:pPr algn="ctr"/>
              <a:r>
                <a:rPr lang="de-DE" sz="2400" dirty="0">
                  <a:cs typeface="Arial"/>
                </a:rPr>
                <a:t>Milestone 1</a:t>
              </a:r>
            </a:p>
            <a:p>
              <a:pPr algn="ctr"/>
              <a:endParaRPr lang="de-DE" sz="1100" dirty="0">
                <a:latin typeface="Arial"/>
                <a:cs typeface="Arial"/>
              </a:endParaRPr>
            </a:p>
            <a:p>
              <a:pPr algn="ctr"/>
              <a:r>
                <a:rPr lang="de-DE" sz="2400" dirty="0" err="1">
                  <a:latin typeface="+mj-lt"/>
                  <a:cs typeface="Arial" panose="020B0604020202020204" pitchFamily="34" charset="0"/>
                </a:rPr>
                <a:t>Preparing</a:t>
              </a:r>
              <a:r>
                <a:rPr lang="de-DE" sz="2400" dirty="0">
                  <a:latin typeface="+mj-lt"/>
                  <a:cs typeface="Arial" panose="020B0604020202020204" pitchFamily="34" charset="0"/>
                </a:rPr>
                <a:t> </a:t>
              </a:r>
              <a:r>
                <a:rPr lang="de-DE" sz="2400" dirty="0" err="1">
                  <a:latin typeface="+mj-lt"/>
                  <a:cs typeface="Arial" panose="020B0604020202020204" pitchFamily="34" charset="0"/>
                </a:rPr>
                <a:t>dataset</a:t>
              </a:r>
              <a:r>
                <a:rPr lang="de-DE" sz="2400" dirty="0">
                  <a:latin typeface="+mj-lt"/>
                  <a:cs typeface="Arial" panose="020B0604020202020204" pitchFamily="34" charset="0"/>
                </a:rPr>
                <a:t> </a:t>
              </a:r>
              <a:r>
                <a:rPr lang="de-DE" sz="2400" dirty="0" err="1">
                  <a:latin typeface="+mj-lt"/>
                  <a:cs typeface="Arial" panose="020B0604020202020204" pitchFamily="34" charset="0"/>
                </a:rPr>
                <a:t>for</a:t>
              </a:r>
              <a:r>
                <a:rPr lang="de-DE" sz="2400" dirty="0">
                  <a:latin typeface="+mj-lt"/>
                  <a:cs typeface="Arial" panose="020B0604020202020204" pitchFamily="34" charset="0"/>
                </a:rPr>
                <a:t> </a:t>
              </a:r>
              <a:r>
                <a:rPr lang="de-DE" sz="2400" dirty="0" err="1">
                  <a:latin typeface="+mj-lt"/>
                  <a:cs typeface="Arial" panose="020B0604020202020204" pitchFamily="34" charset="0"/>
                </a:rPr>
                <a:t>analysis</a:t>
              </a:r>
              <a:r>
                <a:rPr lang="de-DE" sz="2400" dirty="0">
                  <a:latin typeface="+mj-lt"/>
                  <a:cs typeface="Arial" panose="020B0604020202020204" pitchFamily="34" charset="0"/>
                </a:rPr>
                <a:t> </a:t>
              </a:r>
              <a:endParaRPr lang="en-US" sz="2400" dirty="0">
                <a:latin typeface="+mj-lt"/>
                <a:cs typeface="Arial" panose="020B0604020202020204" pitchFamily="34" charset="0"/>
              </a:endParaRPr>
            </a:p>
          </p:txBody>
        </p:sp>
        <p:cxnSp>
          <p:nvCxnSpPr>
            <p:cNvPr id="7" name="Gerader Verbinder 6">
              <a:extLst>
                <a:ext uri="{FF2B5EF4-FFF2-40B4-BE49-F238E27FC236}">
                  <a16:creationId xmlns:a16="http://schemas.microsoft.com/office/drawing/2014/main" id="{4B0FE0B4-5DE5-48E4-E402-AF118DAE04EE}"/>
                </a:ext>
              </a:extLst>
            </p:cNvPr>
            <p:cNvCxnSpPr>
              <a:cxnSpLocks/>
            </p:cNvCxnSpPr>
            <p:nvPr/>
          </p:nvCxnSpPr>
          <p:spPr>
            <a:xfrm>
              <a:off x="138305" y="1627001"/>
              <a:ext cx="1576983" cy="0"/>
            </a:xfrm>
            <a:prstGeom prst="line">
              <a:avLst/>
            </a:prstGeom>
            <a:ln w="28575">
              <a:solidFill>
                <a:srgbClr val="6AE06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8620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BAE27B92-3A68-B4C5-B5B4-6AAE83394710}"/>
              </a:ext>
            </a:extLst>
          </p:cNvPr>
          <p:cNvSpPr/>
          <p:nvPr/>
        </p:nvSpPr>
        <p:spPr>
          <a:xfrm>
            <a:off x="-1204487" y="-1053137"/>
            <a:ext cx="7510694" cy="6577374"/>
          </a:xfrm>
          <a:prstGeom prst="ellipse">
            <a:avLst/>
          </a:prstGeom>
          <a:solidFill>
            <a:srgbClr val="6AE06F"/>
          </a:solidFill>
          <a:ln>
            <a:solidFill>
              <a:srgbClr val="6AE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200" dirty="0">
              <a:solidFill>
                <a:schemeClr val="tx1"/>
              </a:solidFill>
            </a:endParaRPr>
          </a:p>
        </p:txBody>
      </p:sp>
      <p:sp>
        <p:nvSpPr>
          <p:cNvPr id="6" name="Textfeld 5">
            <a:extLst>
              <a:ext uri="{FF2B5EF4-FFF2-40B4-BE49-F238E27FC236}">
                <a16:creationId xmlns:a16="http://schemas.microsoft.com/office/drawing/2014/main" id="{32EAA32E-5358-AEE5-7B28-7D334DA4441F}"/>
              </a:ext>
            </a:extLst>
          </p:cNvPr>
          <p:cNvSpPr txBox="1"/>
          <p:nvPr/>
        </p:nvSpPr>
        <p:spPr>
          <a:xfrm>
            <a:off x="565193" y="275688"/>
            <a:ext cx="4992938" cy="707886"/>
          </a:xfrm>
          <a:prstGeom prst="rect">
            <a:avLst/>
          </a:prstGeom>
          <a:noFill/>
        </p:spPr>
        <p:txBody>
          <a:bodyPr wrap="square">
            <a:spAutoFit/>
          </a:bodyPr>
          <a:lstStyle/>
          <a:p>
            <a:r>
              <a:rPr lang="en-US" sz="4000">
                <a:solidFill>
                  <a:schemeClr val="tx1"/>
                </a:solidFill>
                <a:latin typeface="Arial" panose="020B0604020202020204" pitchFamily="34" charset="0"/>
                <a:cs typeface="Arial" panose="020B0604020202020204" pitchFamily="34" charset="0"/>
              </a:rPr>
              <a:t>1</a:t>
            </a:r>
            <a:r>
              <a:rPr lang="en-US" sz="4000" baseline="30000">
                <a:solidFill>
                  <a:schemeClr val="tx1"/>
                </a:solidFill>
                <a:latin typeface="Arial" panose="020B0604020202020204" pitchFamily="34" charset="0"/>
                <a:cs typeface="Arial" panose="020B0604020202020204" pitchFamily="34" charset="0"/>
              </a:rPr>
              <a:t>st  </a:t>
            </a:r>
            <a:r>
              <a:rPr lang="en-US" sz="4000">
                <a:solidFill>
                  <a:schemeClr val="tx1"/>
                </a:solidFill>
                <a:latin typeface="Arial" panose="020B0604020202020204" pitchFamily="34" charset="0"/>
                <a:cs typeface="Arial" panose="020B0604020202020204" pitchFamily="34" charset="0"/>
              </a:rPr>
              <a:t>week</a:t>
            </a:r>
            <a:endParaRPr lang="en-US" sz="4000" dirty="0">
              <a:solidFill>
                <a:schemeClr val="tx1"/>
              </a:solidFill>
              <a:latin typeface="Arial" panose="020B0604020202020204" pitchFamily="34" charset="0"/>
              <a:cs typeface="Arial" panose="020B0604020202020204" pitchFamily="34" charset="0"/>
            </a:endParaRPr>
          </a:p>
        </p:txBody>
      </p:sp>
      <p:sp>
        <p:nvSpPr>
          <p:cNvPr id="9" name="Ellipse 8">
            <a:extLst>
              <a:ext uri="{FF2B5EF4-FFF2-40B4-BE49-F238E27FC236}">
                <a16:creationId xmlns:a16="http://schemas.microsoft.com/office/drawing/2014/main" id="{02FD2032-B853-8DC8-8D15-AE086D206920}"/>
              </a:ext>
            </a:extLst>
          </p:cNvPr>
          <p:cNvSpPr/>
          <p:nvPr/>
        </p:nvSpPr>
        <p:spPr>
          <a:xfrm>
            <a:off x="-1204487" y="-1059443"/>
            <a:ext cx="7510694" cy="6577374"/>
          </a:xfrm>
          <a:prstGeom prst="ellipse">
            <a:avLst/>
          </a:prstGeom>
          <a:solidFill>
            <a:srgbClr val="6AE06F"/>
          </a:solidFill>
          <a:ln>
            <a:solidFill>
              <a:srgbClr val="6AE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200" dirty="0">
              <a:solidFill>
                <a:schemeClr val="tx1"/>
              </a:solidFill>
            </a:endParaRPr>
          </a:p>
        </p:txBody>
      </p:sp>
      <p:sp>
        <p:nvSpPr>
          <p:cNvPr id="10" name="Textfeld 9">
            <a:extLst>
              <a:ext uri="{FF2B5EF4-FFF2-40B4-BE49-F238E27FC236}">
                <a16:creationId xmlns:a16="http://schemas.microsoft.com/office/drawing/2014/main" id="{D3B055FC-EFB8-42A1-8A6F-319578CE2A84}"/>
              </a:ext>
            </a:extLst>
          </p:cNvPr>
          <p:cNvSpPr txBox="1"/>
          <p:nvPr/>
        </p:nvSpPr>
        <p:spPr>
          <a:xfrm>
            <a:off x="717593" y="428088"/>
            <a:ext cx="4992938" cy="707886"/>
          </a:xfrm>
          <a:prstGeom prst="rect">
            <a:avLst/>
          </a:prstGeom>
          <a:noFill/>
        </p:spPr>
        <p:txBody>
          <a:bodyPr wrap="square">
            <a:spAutoFit/>
          </a:bodyPr>
          <a:lstStyle/>
          <a:p>
            <a:r>
              <a:rPr lang="en-US" sz="4000">
                <a:solidFill>
                  <a:schemeClr val="tx1"/>
                </a:solidFill>
                <a:cs typeface="Arial" panose="020B0604020202020204" pitchFamily="34" charset="0"/>
              </a:rPr>
              <a:t>1</a:t>
            </a:r>
            <a:r>
              <a:rPr lang="en-US" sz="4000" baseline="30000">
                <a:solidFill>
                  <a:schemeClr val="tx1"/>
                </a:solidFill>
                <a:cs typeface="Arial" panose="020B0604020202020204" pitchFamily="34" charset="0"/>
              </a:rPr>
              <a:t>st  </a:t>
            </a:r>
            <a:r>
              <a:rPr lang="en-US" sz="4000">
                <a:solidFill>
                  <a:schemeClr val="tx1"/>
                </a:solidFill>
                <a:cs typeface="Arial" panose="020B0604020202020204" pitchFamily="34" charset="0"/>
              </a:rPr>
              <a:t>week</a:t>
            </a:r>
            <a:endParaRPr lang="en-US" sz="4000" dirty="0">
              <a:solidFill>
                <a:schemeClr val="tx1"/>
              </a:solidFill>
              <a:cs typeface="Arial" panose="020B0604020202020204" pitchFamily="34" charset="0"/>
            </a:endParaRPr>
          </a:p>
        </p:txBody>
      </p:sp>
      <p:sp>
        <p:nvSpPr>
          <p:cNvPr id="11" name="Textfeld 10">
            <a:extLst>
              <a:ext uri="{FF2B5EF4-FFF2-40B4-BE49-F238E27FC236}">
                <a16:creationId xmlns:a16="http://schemas.microsoft.com/office/drawing/2014/main" id="{DE9414A4-B7A7-B465-C466-B2A34E043790}"/>
              </a:ext>
            </a:extLst>
          </p:cNvPr>
          <p:cNvSpPr txBox="1"/>
          <p:nvPr/>
        </p:nvSpPr>
        <p:spPr>
          <a:xfrm>
            <a:off x="717593" y="1483521"/>
            <a:ext cx="4992938" cy="2246769"/>
          </a:xfrm>
          <a:prstGeom prst="rect">
            <a:avLst/>
          </a:prstGeom>
          <a:noFill/>
        </p:spPr>
        <p:txBody>
          <a:bodyPr wrap="square">
            <a:spAutoFit/>
          </a:bodyPr>
          <a:lstStyle/>
          <a:p>
            <a:r>
              <a:rPr lang="en-US" sz="2800" dirty="0">
                <a:solidFill>
                  <a:schemeClr val="tx1"/>
                </a:solidFill>
                <a:cs typeface="Arial" panose="020B0604020202020204" pitchFamily="34" charset="0"/>
              </a:rPr>
              <a:t>Milestone 1</a:t>
            </a:r>
          </a:p>
          <a:p>
            <a:endParaRPr lang="en-US" sz="2800" dirty="0">
              <a:latin typeface="Arial" panose="020B0604020202020204" pitchFamily="34" charset="0"/>
              <a:cs typeface="Arial" panose="020B0604020202020204" pitchFamily="34" charset="0"/>
            </a:endParaRPr>
          </a:p>
          <a:p>
            <a:r>
              <a:rPr lang="de-DE" sz="2800" dirty="0" err="1">
                <a:latin typeface="+mj-lt"/>
                <a:cs typeface="Arial" panose="020B0604020202020204" pitchFamily="34" charset="0"/>
              </a:rPr>
              <a:t>Preparing</a:t>
            </a:r>
            <a:r>
              <a:rPr lang="de-DE" sz="2800" dirty="0">
                <a:latin typeface="+mj-lt"/>
                <a:cs typeface="Arial" panose="020B0604020202020204" pitchFamily="34" charset="0"/>
              </a:rPr>
              <a:t> </a:t>
            </a:r>
            <a:r>
              <a:rPr lang="de-DE" sz="2800" dirty="0" err="1">
                <a:latin typeface="+mj-lt"/>
                <a:cs typeface="Arial" panose="020B0604020202020204" pitchFamily="34" charset="0"/>
              </a:rPr>
              <a:t>dataset</a:t>
            </a:r>
            <a:r>
              <a:rPr lang="de-DE" sz="2800" dirty="0">
                <a:latin typeface="+mj-lt"/>
                <a:cs typeface="Arial" panose="020B0604020202020204" pitchFamily="34" charset="0"/>
              </a:rPr>
              <a:t> </a:t>
            </a:r>
          </a:p>
          <a:p>
            <a:r>
              <a:rPr lang="de-DE" sz="2800" dirty="0" err="1">
                <a:latin typeface="+mj-lt"/>
                <a:cs typeface="Arial" panose="020B0604020202020204" pitchFamily="34" charset="0"/>
              </a:rPr>
              <a:t>for</a:t>
            </a:r>
            <a:r>
              <a:rPr lang="de-DE" sz="2800" dirty="0">
                <a:latin typeface="+mj-lt"/>
                <a:cs typeface="Arial" panose="020B0604020202020204" pitchFamily="34" charset="0"/>
              </a:rPr>
              <a:t> </a:t>
            </a:r>
            <a:r>
              <a:rPr lang="de-DE" sz="2800" dirty="0" err="1">
                <a:latin typeface="+mj-lt"/>
                <a:cs typeface="Arial" panose="020B0604020202020204" pitchFamily="34" charset="0"/>
              </a:rPr>
              <a:t>analysis</a:t>
            </a:r>
            <a:r>
              <a:rPr lang="de-DE" sz="2800" dirty="0">
                <a:latin typeface="+mj-lt"/>
                <a:cs typeface="Arial" panose="020B0604020202020204" pitchFamily="34" charset="0"/>
              </a:rPr>
              <a:t> </a:t>
            </a:r>
            <a:endParaRPr lang="en-US" sz="2800" dirty="0">
              <a:latin typeface="+mj-lt"/>
              <a:cs typeface="Arial" panose="020B0604020202020204" pitchFamily="34" charset="0"/>
            </a:endParaRPr>
          </a:p>
          <a:p>
            <a:endParaRPr lang="en-US" sz="2800" dirty="0">
              <a:solidFill>
                <a:schemeClr val="tx1"/>
              </a:solidFill>
              <a:latin typeface="Arial" panose="020B0604020202020204" pitchFamily="34" charset="0"/>
              <a:cs typeface="Arial" panose="020B0604020202020204" pitchFamily="34" charset="0"/>
            </a:endParaRPr>
          </a:p>
        </p:txBody>
      </p:sp>
      <p:grpSp>
        <p:nvGrpSpPr>
          <p:cNvPr id="26" name="Gruppieren 25">
            <a:extLst>
              <a:ext uri="{FF2B5EF4-FFF2-40B4-BE49-F238E27FC236}">
                <a16:creationId xmlns:a16="http://schemas.microsoft.com/office/drawing/2014/main" id="{7884D4D6-1927-D4B6-4D64-B6DDD8C2D646}"/>
              </a:ext>
            </a:extLst>
          </p:cNvPr>
          <p:cNvGrpSpPr/>
          <p:nvPr/>
        </p:nvGrpSpPr>
        <p:grpSpPr>
          <a:xfrm>
            <a:off x="385011" y="273864"/>
            <a:ext cx="44807451" cy="4542498"/>
            <a:chOff x="326666" y="3219022"/>
            <a:chExt cx="11541219" cy="1303763"/>
          </a:xfrm>
        </p:grpSpPr>
        <p:grpSp>
          <p:nvGrpSpPr>
            <p:cNvPr id="27" name="Gruppieren 26">
              <a:extLst>
                <a:ext uri="{FF2B5EF4-FFF2-40B4-BE49-F238E27FC236}">
                  <a16:creationId xmlns:a16="http://schemas.microsoft.com/office/drawing/2014/main" id="{234DF4C8-1B6B-41B2-36D5-9C72F1DD36ED}"/>
                </a:ext>
              </a:extLst>
            </p:cNvPr>
            <p:cNvGrpSpPr/>
            <p:nvPr/>
          </p:nvGrpSpPr>
          <p:grpSpPr>
            <a:xfrm>
              <a:off x="401592" y="3219022"/>
              <a:ext cx="11388816" cy="1303763"/>
              <a:chOff x="873456" y="1731416"/>
              <a:chExt cx="11388816" cy="1303763"/>
            </a:xfrm>
          </p:grpSpPr>
          <p:sp>
            <p:nvSpPr>
              <p:cNvPr id="38" name="Freihandform: Form 22" descr="Zeitachse ">
                <a:extLst>
                  <a:ext uri="{FF2B5EF4-FFF2-40B4-BE49-F238E27FC236}">
                    <a16:creationId xmlns:a16="http://schemas.microsoft.com/office/drawing/2014/main" id="{B357EB67-1A46-350D-7574-34E61A64BF92}"/>
                  </a:ext>
                </a:extLst>
              </p:cNvPr>
              <p:cNvSpPr/>
              <p:nvPr/>
            </p:nvSpPr>
            <p:spPr>
              <a:xfrm flipH="1" flipV="1">
                <a:off x="873456" y="1745064"/>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40000">
                    <a:srgbClr val="BBF498"/>
                  </a:gs>
                  <a:gs pos="15000">
                    <a:srgbClr val="65DF6E"/>
                  </a:gs>
                  <a:gs pos="76000">
                    <a:srgbClr val="E5F791"/>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dirty="0">
                  <a:solidFill>
                    <a:schemeClr val="accent2"/>
                  </a:solidFill>
                </a:endParaRPr>
              </a:p>
            </p:txBody>
          </p:sp>
          <p:sp>
            <p:nvSpPr>
              <p:cNvPr id="39" name="Freihandform: Form 22" descr="Zeitachse ">
                <a:extLst>
                  <a:ext uri="{FF2B5EF4-FFF2-40B4-BE49-F238E27FC236}">
                    <a16:creationId xmlns:a16="http://schemas.microsoft.com/office/drawing/2014/main" id="{C745173A-20CE-7829-E9AE-541EA67AB165}"/>
                  </a:ext>
                </a:extLst>
              </p:cNvPr>
              <p:cNvSpPr/>
              <p:nvPr/>
            </p:nvSpPr>
            <p:spPr>
              <a:xfrm flipH="1" flipV="1">
                <a:off x="6539002" y="1731416"/>
                <a:ext cx="5723270" cy="1290115"/>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86000">
                    <a:srgbClr val="E79050"/>
                  </a:gs>
                  <a:gs pos="0">
                    <a:srgbClr val="E5F791"/>
                  </a:gs>
                  <a:gs pos="63000">
                    <a:srgbClr val="E5B26F"/>
                  </a:gs>
                  <a:gs pos="24000">
                    <a:srgbClr val="EFD97B"/>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de-DE" sz="4000" dirty="0">
                  <a:solidFill>
                    <a:schemeClr val="accent2"/>
                  </a:solidFill>
                </a:endParaRPr>
              </a:p>
            </p:txBody>
          </p:sp>
        </p:grpSp>
        <p:sp>
          <p:nvSpPr>
            <p:cNvPr id="28" name="Ellipse 27" descr="Zeitachsenendpunkte">
              <a:extLst>
                <a:ext uri="{FF2B5EF4-FFF2-40B4-BE49-F238E27FC236}">
                  <a16:creationId xmlns:a16="http://schemas.microsoft.com/office/drawing/2014/main" id="{A75DDFD5-7CB8-C1DB-1843-A90C24F34830}"/>
                </a:ext>
              </a:extLst>
            </p:cNvPr>
            <p:cNvSpPr/>
            <p:nvPr/>
          </p:nvSpPr>
          <p:spPr>
            <a:xfrm>
              <a:off x="326666" y="3727737"/>
              <a:ext cx="218092" cy="218092"/>
            </a:xfrm>
            <a:prstGeom prst="ellipse">
              <a:avLst/>
            </a:prstGeom>
            <a:solidFill>
              <a:srgbClr val="6AE06F"/>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29" name="Ellipse 28" descr="Zeitachsenendpunkte">
              <a:extLst>
                <a:ext uri="{FF2B5EF4-FFF2-40B4-BE49-F238E27FC236}">
                  <a16:creationId xmlns:a16="http://schemas.microsoft.com/office/drawing/2014/main" id="{D248525A-7F1A-C744-4BBE-D3F5091F4D12}"/>
                </a:ext>
              </a:extLst>
            </p:cNvPr>
            <p:cNvSpPr/>
            <p:nvPr/>
          </p:nvSpPr>
          <p:spPr>
            <a:xfrm>
              <a:off x="11649793" y="3736833"/>
              <a:ext cx="218092" cy="218092"/>
            </a:xfrm>
            <a:prstGeom prst="ellipse">
              <a:avLst/>
            </a:prstGeom>
            <a:solidFill>
              <a:srgbClr val="E79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30" name="Ellipse 29">
              <a:extLst>
                <a:ext uri="{FF2B5EF4-FFF2-40B4-BE49-F238E27FC236}">
                  <a16:creationId xmlns:a16="http://schemas.microsoft.com/office/drawing/2014/main" id="{F7D532E9-B40F-B5F0-588D-7F8F557D2970}"/>
                </a:ext>
              </a:extLst>
            </p:cNvPr>
            <p:cNvSpPr/>
            <p:nvPr/>
          </p:nvSpPr>
          <p:spPr>
            <a:xfrm>
              <a:off x="650435" y="3454150"/>
              <a:ext cx="940762" cy="839124"/>
            </a:xfrm>
            <a:prstGeom prst="ellipse">
              <a:avLst/>
            </a:prstGeom>
            <a:noFill/>
            <a:ln w="38100">
              <a:solidFill>
                <a:srgbClr val="65DF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dirty="0">
                  <a:solidFill>
                    <a:schemeClr val="tx1"/>
                  </a:solidFill>
                  <a:latin typeface="Arial" panose="020B0604020202020204" pitchFamily="34" charset="0"/>
                  <a:cs typeface="Arial" panose="020B0604020202020204" pitchFamily="34" charset="0"/>
                </a:rPr>
                <a:t>1</a:t>
              </a:r>
              <a:r>
                <a:rPr lang="en-US" sz="2800" baseline="30000" dirty="0">
                  <a:solidFill>
                    <a:schemeClr val="tx1"/>
                  </a:solidFill>
                  <a:latin typeface="Arial" panose="020B0604020202020204" pitchFamily="34" charset="0"/>
                  <a:cs typeface="Arial" panose="020B0604020202020204" pitchFamily="34" charset="0"/>
                </a:rPr>
                <a:t>st</a:t>
              </a:r>
              <a:endParaRPr lang="de-DE" sz="2800" dirty="0">
                <a:solidFill>
                  <a:schemeClr val="tx1"/>
                </a:solidFill>
                <a:latin typeface="Arial" panose="020B0604020202020204" pitchFamily="34" charset="0"/>
                <a:cs typeface="Arial" panose="020B0604020202020204" pitchFamily="34" charset="0"/>
              </a:endParaRPr>
            </a:p>
          </p:txBody>
        </p:sp>
        <p:sp>
          <p:nvSpPr>
            <p:cNvPr id="31" name="Ellipse 30">
              <a:extLst>
                <a:ext uri="{FF2B5EF4-FFF2-40B4-BE49-F238E27FC236}">
                  <a16:creationId xmlns:a16="http://schemas.microsoft.com/office/drawing/2014/main" id="{8692152D-1B18-345B-28A4-C8B92BC7A442}"/>
                </a:ext>
              </a:extLst>
            </p:cNvPr>
            <p:cNvSpPr/>
            <p:nvPr/>
          </p:nvSpPr>
          <p:spPr>
            <a:xfrm>
              <a:off x="2089365" y="3415771"/>
              <a:ext cx="940762" cy="839124"/>
            </a:xfrm>
            <a:prstGeom prst="ellipse">
              <a:avLst/>
            </a:prstGeom>
            <a:solidFill>
              <a:schemeClr val="bg1"/>
            </a:solidFill>
            <a:ln w="38100">
              <a:solidFill>
                <a:srgbClr val="BDF4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dirty="0">
                  <a:solidFill>
                    <a:schemeClr val="tx1"/>
                  </a:solidFill>
                  <a:latin typeface="Arial" panose="020B0604020202020204" pitchFamily="34" charset="0"/>
                  <a:cs typeface="Arial" panose="020B0604020202020204" pitchFamily="34" charset="0"/>
                </a:rPr>
                <a:t>2</a:t>
              </a:r>
              <a:r>
                <a:rPr lang="en-US" sz="2800" baseline="30000" dirty="0">
                  <a:solidFill>
                    <a:schemeClr val="tx1"/>
                  </a:solidFill>
                  <a:latin typeface="Arial" panose="020B0604020202020204" pitchFamily="34" charset="0"/>
                  <a:cs typeface="Arial" panose="020B0604020202020204" pitchFamily="34" charset="0"/>
                </a:rPr>
                <a:t>nd</a:t>
              </a:r>
              <a:endParaRPr lang="de-DE" sz="2800" dirty="0">
                <a:solidFill>
                  <a:schemeClr val="tx1"/>
                </a:solidFill>
                <a:latin typeface="Arial" panose="020B0604020202020204" pitchFamily="34" charset="0"/>
                <a:cs typeface="Arial" panose="020B0604020202020204" pitchFamily="34" charset="0"/>
              </a:endParaRPr>
            </a:p>
          </p:txBody>
        </p:sp>
        <p:sp>
          <p:nvSpPr>
            <p:cNvPr id="32" name="Ellipse 31">
              <a:extLst>
                <a:ext uri="{FF2B5EF4-FFF2-40B4-BE49-F238E27FC236}">
                  <a16:creationId xmlns:a16="http://schemas.microsoft.com/office/drawing/2014/main" id="{794E1DF5-0301-C1E4-BEF7-222F28ED5532}"/>
                </a:ext>
              </a:extLst>
            </p:cNvPr>
            <p:cNvSpPr/>
            <p:nvPr/>
          </p:nvSpPr>
          <p:spPr>
            <a:xfrm>
              <a:off x="3490535" y="3417221"/>
              <a:ext cx="940762" cy="839124"/>
            </a:xfrm>
            <a:prstGeom prst="ellipse">
              <a:avLst/>
            </a:prstGeom>
            <a:solidFill>
              <a:schemeClr val="bg1"/>
            </a:solidFill>
            <a:ln w="38100">
              <a:solidFill>
                <a:srgbClr val="DFF9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dirty="0">
                  <a:solidFill>
                    <a:schemeClr val="tx1"/>
                  </a:solidFill>
                  <a:latin typeface="Arial" panose="020B0604020202020204" pitchFamily="34" charset="0"/>
                  <a:cs typeface="Arial" panose="020B0604020202020204" pitchFamily="34" charset="0"/>
                </a:rPr>
                <a:t>3</a:t>
              </a:r>
              <a:r>
                <a:rPr lang="en-US" sz="2800" baseline="30000" dirty="0">
                  <a:solidFill>
                    <a:schemeClr val="tx1"/>
                  </a:solidFill>
                  <a:latin typeface="Arial" panose="020B0604020202020204" pitchFamily="34" charset="0"/>
                  <a:cs typeface="Arial" panose="020B0604020202020204" pitchFamily="34" charset="0"/>
                </a:rPr>
                <a:t>rd</a:t>
              </a:r>
              <a:endParaRPr lang="de-DE" sz="2800" dirty="0">
                <a:solidFill>
                  <a:schemeClr val="tx1"/>
                </a:solidFill>
                <a:latin typeface="Arial" panose="020B0604020202020204" pitchFamily="34" charset="0"/>
                <a:cs typeface="Arial" panose="020B0604020202020204" pitchFamily="34" charset="0"/>
              </a:endParaRPr>
            </a:p>
          </p:txBody>
        </p:sp>
        <p:sp>
          <p:nvSpPr>
            <p:cNvPr id="33" name="Ellipse 32">
              <a:extLst>
                <a:ext uri="{FF2B5EF4-FFF2-40B4-BE49-F238E27FC236}">
                  <a16:creationId xmlns:a16="http://schemas.microsoft.com/office/drawing/2014/main" id="{EA68EDFD-D053-8DC7-75F8-F6B44CCE38FF}"/>
                </a:ext>
              </a:extLst>
            </p:cNvPr>
            <p:cNvSpPr/>
            <p:nvPr/>
          </p:nvSpPr>
          <p:spPr>
            <a:xfrm>
              <a:off x="4922138" y="3414568"/>
              <a:ext cx="940762" cy="839124"/>
            </a:xfrm>
            <a:prstGeom prst="ellipse">
              <a:avLst/>
            </a:prstGeom>
            <a:solidFill>
              <a:schemeClr val="bg1"/>
            </a:solidFill>
            <a:ln w="38100">
              <a:solidFill>
                <a:srgbClr val="E5F7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4</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34" name="Ellipse 33">
              <a:extLst>
                <a:ext uri="{FF2B5EF4-FFF2-40B4-BE49-F238E27FC236}">
                  <a16:creationId xmlns:a16="http://schemas.microsoft.com/office/drawing/2014/main" id="{161FAE20-816B-9A8A-6C75-F911A8C0B559}"/>
                </a:ext>
              </a:extLst>
            </p:cNvPr>
            <p:cNvSpPr/>
            <p:nvPr/>
          </p:nvSpPr>
          <p:spPr>
            <a:xfrm>
              <a:off x="6323308" y="3414568"/>
              <a:ext cx="940762" cy="839124"/>
            </a:xfrm>
            <a:prstGeom prst="ellipse">
              <a:avLst/>
            </a:prstGeom>
            <a:solidFill>
              <a:schemeClr val="bg1"/>
            </a:solidFill>
            <a:ln w="38100">
              <a:solidFill>
                <a:srgbClr val="ECE3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a:solidFill>
                    <a:schemeClr val="tx1"/>
                  </a:solidFill>
                  <a:latin typeface="Arial" panose="020B0604020202020204" pitchFamily="34" charset="0"/>
                  <a:cs typeface="Arial" panose="020B0604020202020204" pitchFamily="34" charset="0"/>
                </a:rPr>
                <a:t>5</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tx1"/>
                </a:solidFill>
                <a:latin typeface="Arial" panose="020B0604020202020204" pitchFamily="34" charset="0"/>
                <a:cs typeface="Arial" panose="020B0604020202020204" pitchFamily="34" charset="0"/>
              </a:endParaRPr>
            </a:p>
          </p:txBody>
        </p:sp>
        <p:sp>
          <p:nvSpPr>
            <p:cNvPr id="35" name="Ellipse 34">
              <a:extLst>
                <a:ext uri="{FF2B5EF4-FFF2-40B4-BE49-F238E27FC236}">
                  <a16:creationId xmlns:a16="http://schemas.microsoft.com/office/drawing/2014/main" id="{214A0CF6-B5EC-BC3F-2DA3-76CAE590650A}"/>
                </a:ext>
              </a:extLst>
            </p:cNvPr>
            <p:cNvSpPr/>
            <p:nvPr/>
          </p:nvSpPr>
          <p:spPr>
            <a:xfrm>
              <a:off x="7752807" y="3414568"/>
              <a:ext cx="940762" cy="839124"/>
            </a:xfrm>
            <a:prstGeom prst="ellipse">
              <a:avLst/>
            </a:prstGeom>
            <a:solidFill>
              <a:schemeClr val="bg1"/>
            </a:solidFill>
            <a:ln w="38100">
              <a:solidFill>
                <a:srgbClr val="EBC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6</a:t>
              </a:r>
              <a:r>
                <a:rPr lang="en-US" sz="2800" baseline="30000">
                  <a:solidFill>
                    <a:schemeClr val="tx1"/>
                  </a:solidFill>
                  <a:latin typeface="Arial" panose="020B0604020202020204" pitchFamily="34" charset="0"/>
                  <a:cs typeface="Arial" panose="020B0604020202020204" pitchFamily="34" charset="0"/>
                </a:rPr>
                <a:t>th</a:t>
              </a:r>
              <a:endParaRPr lang="de-DE" sz="2800">
                <a:solidFill>
                  <a:schemeClr val="accent4"/>
                </a:solidFill>
              </a:endParaRPr>
            </a:p>
          </p:txBody>
        </p:sp>
        <p:sp>
          <p:nvSpPr>
            <p:cNvPr id="36" name="Ellipse 35">
              <a:extLst>
                <a:ext uri="{FF2B5EF4-FFF2-40B4-BE49-F238E27FC236}">
                  <a16:creationId xmlns:a16="http://schemas.microsoft.com/office/drawing/2014/main" id="{3561686F-D279-DF5C-8C00-10581425B342}"/>
                </a:ext>
              </a:extLst>
            </p:cNvPr>
            <p:cNvSpPr/>
            <p:nvPr/>
          </p:nvSpPr>
          <p:spPr>
            <a:xfrm>
              <a:off x="9190526" y="3414568"/>
              <a:ext cx="940762" cy="839124"/>
            </a:xfrm>
            <a:prstGeom prst="ellipse">
              <a:avLst/>
            </a:prstGeom>
            <a:solidFill>
              <a:schemeClr val="bg1"/>
            </a:solidFill>
            <a:ln w="38100">
              <a:solidFill>
                <a:srgbClr val="E5B1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7</a:t>
              </a:r>
              <a:r>
                <a:rPr lang="en-US" sz="3200" baseline="30000">
                  <a:solidFill>
                    <a:schemeClr val="tx1"/>
                  </a:solidFill>
                  <a:latin typeface="Arial" panose="020B0604020202020204" pitchFamily="34" charset="0"/>
                  <a:cs typeface="Arial" panose="020B0604020202020204" pitchFamily="34" charset="0"/>
                </a:rPr>
                <a:t>th</a:t>
              </a:r>
              <a:endParaRPr lang="de-DE" sz="3200">
                <a:solidFill>
                  <a:schemeClr val="accent4"/>
                </a:solidFill>
              </a:endParaRPr>
            </a:p>
          </p:txBody>
        </p:sp>
        <p:sp>
          <p:nvSpPr>
            <p:cNvPr id="37" name="Ellipse 36">
              <a:extLst>
                <a:ext uri="{FF2B5EF4-FFF2-40B4-BE49-F238E27FC236}">
                  <a16:creationId xmlns:a16="http://schemas.microsoft.com/office/drawing/2014/main" id="{614E4C0E-A530-9EF4-0AE8-F35A8F1EB531}"/>
                </a:ext>
              </a:extLst>
            </p:cNvPr>
            <p:cNvSpPr/>
            <p:nvPr/>
          </p:nvSpPr>
          <p:spPr>
            <a:xfrm>
              <a:off x="10587684" y="3392227"/>
              <a:ext cx="940762" cy="839124"/>
            </a:xfrm>
            <a:prstGeom prst="ellipse">
              <a:avLst/>
            </a:prstGeom>
            <a:solidFill>
              <a:schemeClr val="bg1"/>
            </a:solidFill>
            <a:ln w="38100">
              <a:solidFill>
                <a:srgbClr val="E79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8</a:t>
              </a:r>
              <a:r>
                <a:rPr lang="en-US" sz="2800" baseline="30000">
                  <a:solidFill>
                    <a:schemeClr val="tx1"/>
                  </a:solidFill>
                  <a:latin typeface="Arial" panose="020B0604020202020204" pitchFamily="34" charset="0"/>
                  <a:cs typeface="Arial" panose="020B0604020202020204" pitchFamily="34" charset="0"/>
                </a:rPr>
                <a:t>th</a:t>
              </a:r>
              <a:endParaRPr lang="de-DE" sz="2800" dirty="0">
                <a:solidFill>
                  <a:schemeClr val="accent4"/>
                </a:solidFill>
              </a:endParaRPr>
            </a:p>
            <a:p>
              <a:pPr algn="ctr"/>
              <a:r>
                <a:rPr lang="en-US" sz="2800" dirty="0">
                  <a:solidFill>
                    <a:schemeClr val="tx1"/>
                  </a:solidFill>
                  <a:latin typeface="Arial" panose="020B0604020202020204" pitchFamily="34" charset="0"/>
                  <a:cs typeface="Arial" panose="020B0604020202020204" pitchFamily="34" charset="0"/>
                </a:rPr>
                <a:t>9</a:t>
              </a:r>
              <a:r>
                <a:rPr lang="en-US" sz="2800" baseline="30000" dirty="0">
                  <a:solidFill>
                    <a:schemeClr val="tx1"/>
                  </a:solidFill>
                  <a:latin typeface="Arial" panose="020B0604020202020204" pitchFamily="34" charset="0"/>
                  <a:cs typeface="Arial" panose="020B0604020202020204" pitchFamily="34" charset="0"/>
                </a:rPr>
                <a:t>th</a:t>
              </a:r>
              <a:endParaRPr lang="de-DE" sz="2800" dirty="0">
                <a:solidFill>
                  <a:schemeClr val="accent4"/>
                </a:solidFill>
              </a:endParaRPr>
            </a:p>
          </p:txBody>
        </p:sp>
      </p:grpSp>
      <p:sp>
        <p:nvSpPr>
          <p:cNvPr id="41" name="Rechteck 40">
            <a:extLst>
              <a:ext uri="{FF2B5EF4-FFF2-40B4-BE49-F238E27FC236}">
                <a16:creationId xmlns:a16="http://schemas.microsoft.com/office/drawing/2014/main" id="{A22CCE72-8C78-3FEA-77F3-BEEDC1DA8C7C}"/>
              </a:ext>
            </a:extLst>
          </p:cNvPr>
          <p:cNvSpPr/>
          <p:nvPr/>
        </p:nvSpPr>
        <p:spPr>
          <a:xfrm>
            <a:off x="6347897" y="101601"/>
            <a:ext cx="6019675" cy="4669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22112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BAE27B92-3A68-B4C5-B5B4-6AAE83394710}"/>
              </a:ext>
            </a:extLst>
          </p:cNvPr>
          <p:cNvSpPr/>
          <p:nvPr/>
        </p:nvSpPr>
        <p:spPr>
          <a:xfrm>
            <a:off x="-1204487" y="-1053137"/>
            <a:ext cx="7510694" cy="6577374"/>
          </a:xfrm>
          <a:prstGeom prst="ellipse">
            <a:avLst/>
          </a:prstGeom>
          <a:solidFill>
            <a:srgbClr val="6AE06F"/>
          </a:solidFill>
          <a:ln>
            <a:solidFill>
              <a:srgbClr val="6AE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200" dirty="0">
              <a:solidFill>
                <a:schemeClr val="tx1"/>
              </a:solidFill>
            </a:endParaRPr>
          </a:p>
        </p:txBody>
      </p:sp>
      <p:sp>
        <p:nvSpPr>
          <p:cNvPr id="6" name="Textfeld 5">
            <a:extLst>
              <a:ext uri="{FF2B5EF4-FFF2-40B4-BE49-F238E27FC236}">
                <a16:creationId xmlns:a16="http://schemas.microsoft.com/office/drawing/2014/main" id="{32EAA32E-5358-AEE5-7B28-7D334DA4441F}"/>
              </a:ext>
            </a:extLst>
          </p:cNvPr>
          <p:cNvSpPr txBox="1"/>
          <p:nvPr/>
        </p:nvSpPr>
        <p:spPr>
          <a:xfrm>
            <a:off x="565193" y="275688"/>
            <a:ext cx="4992938" cy="707886"/>
          </a:xfrm>
          <a:prstGeom prst="rect">
            <a:avLst/>
          </a:prstGeom>
          <a:noFill/>
        </p:spPr>
        <p:txBody>
          <a:bodyPr wrap="square">
            <a:spAutoFit/>
          </a:bodyPr>
          <a:lstStyle/>
          <a:p>
            <a:r>
              <a:rPr lang="en-US" sz="4000">
                <a:solidFill>
                  <a:schemeClr val="tx1"/>
                </a:solidFill>
                <a:latin typeface="Arial" panose="020B0604020202020204" pitchFamily="34" charset="0"/>
                <a:cs typeface="Arial" panose="020B0604020202020204" pitchFamily="34" charset="0"/>
              </a:rPr>
              <a:t>1</a:t>
            </a:r>
            <a:r>
              <a:rPr lang="en-US" sz="4000" baseline="30000">
                <a:solidFill>
                  <a:schemeClr val="tx1"/>
                </a:solidFill>
                <a:latin typeface="Arial" panose="020B0604020202020204" pitchFamily="34" charset="0"/>
                <a:cs typeface="Arial" panose="020B0604020202020204" pitchFamily="34" charset="0"/>
              </a:rPr>
              <a:t>st  </a:t>
            </a:r>
            <a:r>
              <a:rPr lang="en-US" sz="4000">
                <a:solidFill>
                  <a:schemeClr val="tx1"/>
                </a:solidFill>
                <a:latin typeface="Arial" panose="020B0604020202020204" pitchFamily="34" charset="0"/>
                <a:cs typeface="Arial" panose="020B0604020202020204" pitchFamily="34" charset="0"/>
              </a:rPr>
              <a:t>week</a:t>
            </a:r>
            <a:endParaRPr lang="en-US" sz="4000" dirty="0">
              <a:solidFill>
                <a:schemeClr val="tx1"/>
              </a:solidFill>
              <a:latin typeface="Arial" panose="020B0604020202020204" pitchFamily="34" charset="0"/>
              <a:cs typeface="Arial" panose="020B0604020202020204" pitchFamily="34" charset="0"/>
            </a:endParaRPr>
          </a:p>
        </p:txBody>
      </p:sp>
      <p:sp>
        <p:nvSpPr>
          <p:cNvPr id="9" name="Ellipse 8">
            <a:extLst>
              <a:ext uri="{FF2B5EF4-FFF2-40B4-BE49-F238E27FC236}">
                <a16:creationId xmlns:a16="http://schemas.microsoft.com/office/drawing/2014/main" id="{02FD2032-B853-8DC8-8D15-AE086D206920}"/>
              </a:ext>
            </a:extLst>
          </p:cNvPr>
          <p:cNvSpPr/>
          <p:nvPr/>
        </p:nvSpPr>
        <p:spPr>
          <a:xfrm>
            <a:off x="-1273498" y="-1059443"/>
            <a:ext cx="7510694" cy="6577374"/>
          </a:xfrm>
          <a:prstGeom prst="ellipse">
            <a:avLst/>
          </a:prstGeom>
          <a:solidFill>
            <a:srgbClr val="6AE06F"/>
          </a:solidFill>
          <a:ln>
            <a:solidFill>
              <a:srgbClr val="6AE0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200" dirty="0">
              <a:solidFill>
                <a:schemeClr val="tx1"/>
              </a:solidFill>
            </a:endParaRPr>
          </a:p>
        </p:txBody>
      </p:sp>
      <p:sp>
        <p:nvSpPr>
          <p:cNvPr id="10" name="Textfeld 9">
            <a:extLst>
              <a:ext uri="{FF2B5EF4-FFF2-40B4-BE49-F238E27FC236}">
                <a16:creationId xmlns:a16="http://schemas.microsoft.com/office/drawing/2014/main" id="{D3B055FC-EFB8-42A1-8A6F-319578CE2A84}"/>
              </a:ext>
            </a:extLst>
          </p:cNvPr>
          <p:cNvSpPr txBox="1"/>
          <p:nvPr/>
        </p:nvSpPr>
        <p:spPr>
          <a:xfrm>
            <a:off x="717593" y="428088"/>
            <a:ext cx="4992938" cy="707886"/>
          </a:xfrm>
          <a:prstGeom prst="rect">
            <a:avLst/>
          </a:prstGeom>
          <a:noFill/>
        </p:spPr>
        <p:txBody>
          <a:bodyPr wrap="square">
            <a:spAutoFit/>
          </a:bodyPr>
          <a:lstStyle/>
          <a:p>
            <a:r>
              <a:rPr lang="en-US" sz="4000">
                <a:solidFill>
                  <a:schemeClr val="tx1"/>
                </a:solidFill>
                <a:cs typeface="Arial" panose="020B0604020202020204" pitchFamily="34" charset="0"/>
              </a:rPr>
              <a:t>1</a:t>
            </a:r>
            <a:r>
              <a:rPr lang="en-US" sz="4000" baseline="30000">
                <a:solidFill>
                  <a:schemeClr val="tx1"/>
                </a:solidFill>
                <a:cs typeface="Arial" panose="020B0604020202020204" pitchFamily="34" charset="0"/>
              </a:rPr>
              <a:t>st  </a:t>
            </a:r>
            <a:r>
              <a:rPr lang="en-US" sz="4000">
                <a:solidFill>
                  <a:schemeClr val="tx1"/>
                </a:solidFill>
                <a:cs typeface="Arial" panose="020B0604020202020204" pitchFamily="34" charset="0"/>
              </a:rPr>
              <a:t>week</a:t>
            </a:r>
            <a:endParaRPr lang="en-US" sz="4000" dirty="0">
              <a:solidFill>
                <a:schemeClr val="tx1"/>
              </a:solidFill>
              <a:cs typeface="Arial" panose="020B0604020202020204" pitchFamily="34" charset="0"/>
            </a:endParaRPr>
          </a:p>
        </p:txBody>
      </p:sp>
      <p:sp>
        <p:nvSpPr>
          <p:cNvPr id="11" name="Textfeld 10">
            <a:extLst>
              <a:ext uri="{FF2B5EF4-FFF2-40B4-BE49-F238E27FC236}">
                <a16:creationId xmlns:a16="http://schemas.microsoft.com/office/drawing/2014/main" id="{DE9414A4-B7A7-B465-C466-B2A34E043790}"/>
              </a:ext>
            </a:extLst>
          </p:cNvPr>
          <p:cNvSpPr txBox="1"/>
          <p:nvPr/>
        </p:nvSpPr>
        <p:spPr>
          <a:xfrm>
            <a:off x="717593" y="1483521"/>
            <a:ext cx="4992938" cy="2246769"/>
          </a:xfrm>
          <a:prstGeom prst="rect">
            <a:avLst/>
          </a:prstGeom>
          <a:noFill/>
        </p:spPr>
        <p:txBody>
          <a:bodyPr wrap="square">
            <a:spAutoFit/>
          </a:bodyPr>
          <a:lstStyle/>
          <a:p>
            <a:r>
              <a:rPr lang="en-US" sz="2800" dirty="0">
                <a:solidFill>
                  <a:schemeClr val="tx1"/>
                </a:solidFill>
                <a:cs typeface="Arial" panose="020B0604020202020204" pitchFamily="34" charset="0"/>
              </a:rPr>
              <a:t>Milestone 1</a:t>
            </a:r>
          </a:p>
          <a:p>
            <a:endParaRPr lang="en-US" sz="2800" dirty="0">
              <a:latin typeface="Arial" panose="020B0604020202020204" pitchFamily="34" charset="0"/>
              <a:cs typeface="Arial" panose="020B0604020202020204" pitchFamily="34" charset="0"/>
            </a:endParaRPr>
          </a:p>
          <a:p>
            <a:r>
              <a:rPr lang="de-DE" sz="2800" dirty="0" err="1">
                <a:latin typeface="+mj-lt"/>
                <a:cs typeface="Arial" panose="020B0604020202020204" pitchFamily="34" charset="0"/>
              </a:rPr>
              <a:t>Preparing</a:t>
            </a:r>
            <a:r>
              <a:rPr lang="de-DE" sz="2800" dirty="0">
                <a:latin typeface="+mj-lt"/>
                <a:cs typeface="Arial" panose="020B0604020202020204" pitchFamily="34" charset="0"/>
              </a:rPr>
              <a:t> </a:t>
            </a:r>
            <a:r>
              <a:rPr lang="de-DE" sz="2800" dirty="0" err="1">
                <a:latin typeface="+mj-lt"/>
                <a:cs typeface="Arial" panose="020B0604020202020204" pitchFamily="34" charset="0"/>
              </a:rPr>
              <a:t>dataset</a:t>
            </a:r>
            <a:r>
              <a:rPr lang="de-DE" sz="2800" dirty="0">
                <a:latin typeface="+mj-lt"/>
                <a:cs typeface="Arial" panose="020B0604020202020204" pitchFamily="34" charset="0"/>
              </a:rPr>
              <a:t> </a:t>
            </a:r>
          </a:p>
          <a:p>
            <a:r>
              <a:rPr lang="de-DE" sz="2800" dirty="0" err="1">
                <a:latin typeface="+mj-lt"/>
                <a:cs typeface="Arial" panose="020B0604020202020204" pitchFamily="34" charset="0"/>
              </a:rPr>
              <a:t>for</a:t>
            </a:r>
            <a:r>
              <a:rPr lang="de-DE" sz="2800" dirty="0">
                <a:latin typeface="+mj-lt"/>
                <a:cs typeface="Arial" panose="020B0604020202020204" pitchFamily="34" charset="0"/>
              </a:rPr>
              <a:t> </a:t>
            </a:r>
            <a:r>
              <a:rPr lang="de-DE" sz="2800" dirty="0" err="1">
                <a:latin typeface="+mj-lt"/>
                <a:cs typeface="Arial" panose="020B0604020202020204" pitchFamily="34" charset="0"/>
              </a:rPr>
              <a:t>analysis</a:t>
            </a:r>
            <a:r>
              <a:rPr lang="de-DE" sz="2800" dirty="0">
                <a:latin typeface="+mj-lt"/>
                <a:cs typeface="Arial" panose="020B0604020202020204" pitchFamily="34" charset="0"/>
              </a:rPr>
              <a:t> </a:t>
            </a:r>
            <a:endParaRPr lang="en-US" sz="2800" dirty="0">
              <a:latin typeface="+mj-lt"/>
              <a:cs typeface="Arial" panose="020B0604020202020204" pitchFamily="34" charset="0"/>
            </a:endParaRPr>
          </a:p>
          <a:p>
            <a:endParaRPr lang="en-US" sz="2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189837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1214</Words>
  <Application>Microsoft Office PowerPoint</Application>
  <PresentationFormat>Breitbild</PresentationFormat>
  <Paragraphs>341</Paragraphs>
  <Slides>27</Slides>
  <Notes>20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27</vt:i4>
      </vt:variant>
    </vt:vector>
  </HeadingPairs>
  <TitlesOfParts>
    <vt:vector size="32" baseType="lpstr">
      <vt:lpstr>Arial</vt:lpstr>
      <vt:lpstr>Calibri</vt:lpstr>
      <vt:lpstr>Calibri Light</vt:lpstr>
      <vt:lpstr>Courier New</vt:lpstr>
      <vt:lpstr>Office</vt:lpstr>
      <vt:lpstr>Proteome-wide Screen for RNA-dependent Proteins-  non-synchronized A549 cells</vt:lpstr>
      <vt:lpstr>`We can only start to imagine the many opportunities that lie ahead´</vt:lpstr>
      <vt:lpstr>RNA-binding proteins (RBP)</vt:lpstr>
      <vt:lpstr>RBP interaction with RNA</vt:lpstr>
      <vt:lpstr>RBP related diseases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Team Organisation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Tine Limberg</dc:creator>
  <cp:lastModifiedBy>Tine Limberg</cp:lastModifiedBy>
  <cp:revision>9</cp:revision>
  <dcterms:created xsi:type="dcterms:W3CDTF">2023-05-06T07:25:28Z</dcterms:created>
  <dcterms:modified xsi:type="dcterms:W3CDTF">2023-05-12T07:54:48Z</dcterms:modified>
</cp:coreProperties>
</file>